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sldIdLst>
    <p:sldId id="256" r:id="rId2"/>
    <p:sldId id="306" r:id="rId3"/>
    <p:sldId id="304" r:id="rId4"/>
    <p:sldId id="339" r:id="rId5"/>
    <p:sldId id="364" r:id="rId6"/>
    <p:sldId id="342" r:id="rId7"/>
    <p:sldId id="365" r:id="rId8"/>
    <p:sldId id="363" r:id="rId9"/>
    <p:sldId id="366" r:id="rId10"/>
    <p:sldId id="362" r:id="rId11"/>
    <p:sldId id="361" r:id="rId12"/>
    <p:sldId id="360" r:id="rId13"/>
  </p:sldIdLst>
  <p:sldSz cx="10160000" cy="7620000"/>
  <p:notesSz cx="6669088" cy="9926638"/>
  <p:defaultTextStyle>
    <a:defPPr>
      <a:defRPr lang="en-US"/>
    </a:defPPr>
    <a:lvl1pPr algn="l" rtl="0" fontAlgn="base">
      <a:spcBef>
        <a:spcPct val="0"/>
      </a:spcBef>
      <a:spcAft>
        <a:spcPct val="0"/>
      </a:spcAft>
      <a:defRPr sz="28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28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28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28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28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28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28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28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28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xmlns="">
        <p15:guide id="1" orient="horz" pos="2173">
          <p15:clr>
            <a:srgbClr val="A4A3A4"/>
          </p15:clr>
        </p15:guide>
        <p15:guide id="2" pos="320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214D1B"/>
    <a:srgbClr val="006600"/>
    <a:srgbClr val="DDDDDD"/>
    <a:srgbClr val="FF0000"/>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56262" autoAdjust="0"/>
  </p:normalViewPr>
  <p:slideViewPr>
    <p:cSldViewPr>
      <p:cViewPr varScale="1">
        <p:scale>
          <a:sx n="47" d="100"/>
          <a:sy n="47" d="100"/>
        </p:scale>
        <p:origin x="-2664" y="-96"/>
      </p:cViewPr>
      <p:guideLst>
        <p:guide orient="horz" pos="2173"/>
        <p:guide pos="320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250" cy="496888"/>
          </a:xfrm>
          <a:prstGeom prst="rect">
            <a:avLst/>
          </a:prstGeom>
        </p:spPr>
        <p:txBody>
          <a:bodyPr vert="horz" lIns="91440" tIns="45720" rIns="91440" bIns="45720" rtlCol="0"/>
          <a:lstStyle>
            <a:lvl1pPr algn="l">
              <a:defRPr sz="1200"/>
            </a:lvl1pPr>
          </a:lstStyle>
          <a:p>
            <a:pPr>
              <a:defRPr/>
            </a:pPr>
            <a:endParaRPr lang="en-US" dirty="0"/>
          </a:p>
        </p:txBody>
      </p:sp>
      <p:sp>
        <p:nvSpPr>
          <p:cNvPr id="3" name="Date Placeholder 2"/>
          <p:cNvSpPr>
            <a:spLocks noGrp="1"/>
          </p:cNvSpPr>
          <p:nvPr>
            <p:ph type="dt" idx="1"/>
          </p:nvPr>
        </p:nvSpPr>
        <p:spPr>
          <a:xfrm>
            <a:off x="3778250" y="0"/>
            <a:ext cx="2889250" cy="496888"/>
          </a:xfrm>
          <a:prstGeom prst="rect">
            <a:avLst/>
          </a:prstGeom>
        </p:spPr>
        <p:txBody>
          <a:bodyPr vert="horz" lIns="91440" tIns="45720" rIns="91440" bIns="45720" rtlCol="0"/>
          <a:lstStyle>
            <a:lvl1pPr algn="r">
              <a:defRPr sz="1200"/>
            </a:lvl1pPr>
          </a:lstStyle>
          <a:p>
            <a:pPr>
              <a:defRPr/>
            </a:pPr>
            <a:fld id="{24352C00-A215-A84A-8571-B22E274A860F}" type="datetimeFigureOut">
              <a:rPr lang="en-US"/>
              <a:pPr>
                <a:defRPr/>
              </a:pPr>
              <a:t>12/11/17</a:t>
            </a:fld>
            <a:endParaRPr lang="en-US" dirty="0"/>
          </a:p>
        </p:txBody>
      </p:sp>
      <p:sp>
        <p:nvSpPr>
          <p:cNvPr id="4" name="Slide Image Placeholder 3"/>
          <p:cNvSpPr>
            <a:spLocks noGrp="1" noRot="1" noChangeAspect="1"/>
          </p:cNvSpPr>
          <p:nvPr>
            <p:ph type="sldImg" idx="2"/>
          </p:nvPr>
        </p:nvSpPr>
        <p:spPr>
          <a:xfrm>
            <a:off x="854075" y="744538"/>
            <a:ext cx="4960938" cy="3722687"/>
          </a:xfrm>
          <a:prstGeom prst="rect">
            <a:avLst/>
          </a:prstGeom>
          <a:noFill/>
          <a:ln w="12700">
            <a:solidFill>
              <a:prstClr val="black"/>
            </a:solidFill>
          </a:ln>
        </p:spPr>
        <p:txBody>
          <a:bodyPr vert="horz" lIns="91440" tIns="45720" rIns="91440" bIns="45720" rtlCol="0" anchor="ctr"/>
          <a:lstStyle/>
          <a:p>
            <a:pPr lvl="0"/>
            <a:endParaRPr lang="en-US" noProof="0" dirty="0" smtClean="0"/>
          </a:p>
        </p:txBody>
      </p:sp>
      <p:sp>
        <p:nvSpPr>
          <p:cNvPr id="5" name="Notes Placeholder 4"/>
          <p:cNvSpPr>
            <a:spLocks noGrp="1"/>
          </p:cNvSpPr>
          <p:nvPr>
            <p:ph type="body" sz="quarter" idx="3"/>
          </p:nvPr>
        </p:nvSpPr>
        <p:spPr>
          <a:xfrm>
            <a:off x="666750" y="4714875"/>
            <a:ext cx="5335588" cy="4467225"/>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9428163"/>
            <a:ext cx="2889250" cy="496887"/>
          </a:xfrm>
          <a:prstGeom prst="rect">
            <a:avLst/>
          </a:prstGeom>
        </p:spPr>
        <p:txBody>
          <a:bodyPr vert="horz" lIns="91440" tIns="45720" rIns="91440" bIns="45720" rtlCol="0" anchor="b"/>
          <a:lstStyle>
            <a:lvl1pPr algn="l">
              <a:defRPr sz="1200"/>
            </a:lvl1pPr>
          </a:lstStyle>
          <a:p>
            <a:pPr>
              <a:defRPr/>
            </a:pPr>
            <a:endParaRPr lang="en-US" dirty="0"/>
          </a:p>
        </p:txBody>
      </p:sp>
      <p:sp>
        <p:nvSpPr>
          <p:cNvPr id="7" name="Slide Number Placeholder 6"/>
          <p:cNvSpPr>
            <a:spLocks noGrp="1"/>
          </p:cNvSpPr>
          <p:nvPr>
            <p:ph type="sldNum" sz="quarter" idx="5"/>
          </p:nvPr>
        </p:nvSpPr>
        <p:spPr>
          <a:xfrm>
            <a:off x="3778250" y="9428163"/>
            <a:ext cx="2889250" cy="496887"/>
          </a:xfrm>
          <a:prstGeom prst="rect">
            <a:avLst/>
          </a:prstGeom>
        </p:spPr>
        <p:txBody>
          <a:bodyPr vert="horz" lIns="91440" tIns="45720" rIns="91440" bIns="45720" rtlCol="0" anchor="b"/>
          <a:lstStyle>
            <a:lvl1pPr algn="r">
              <a:defRPr sz="1200"/>
            </a:lvl1pPr>
          </a:lstStyle>
          <a:p>
            <a:pPr>
              <a:defRPr/>
            </a:pPr>
            <a:fld id="{4AE945C1-9CFA-F14A-9BD0-6634524E527F}" type="slidenum">
              <a:rPr lang="en-US"/>
              <a:pPr>
                <a:defRPr/>
              </a:pPr>
              <a:t>‹#›</a:t>
            </a:fld>
            <a:endParaRPr lang="en-US" dirty="0"/>
          </a:p>
        </p:txBody>
      </p:sp>
    </p:spTree>
    <p:extLst>
      <p:ext uri="{BB962C8B-B14F-4D97-AF65-F5344CB8AC3E}">
        <p14:creationId xmlns:p14="http://schemas.microsoft.com/office/powerpoint/2010/main" val="3059631777"/>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638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dirty="0">
                <a:latin typeface="Calibri" charset="0"/>
              </a:rPr>
              <a:t>Your highness, excellencies, ladies and gentlemen, my thanks for the invitation to speak briefly with you today.</a:t>
            </a:r>
          </a:p>
          <a:p>
            <a:pPr eaLnBrk="1" hangingPunct="1">
              <a:spcBef>
                <a:spcPct val="0"/>
              </a:spcBef>
            </a:pPr>
            <a:endParaRPr lang="en-US" dirty="0">
              <a:latin typeface="Calibri" charset="0"/>
            </a:endParaRPr>
          </a:p>
          <a:p>
            <a:pPr eaLnBrk="1" hangingPunct="1">
              <a:spcBef>
                <a:spcPct val="0"/>
              </a:spcBef>
            </a:pPr>
            <a:endParaRPr lang="en-US" dirty="0">
              <a:latin typeface="Calibri" charset="0"/>
            </a:endParaRPr>
          </a:p>
        </p:txBody>
      </p:sp>
      <p:sp>
        <p:nvSpPr>
          <p:cNvPr id="16387"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800">
                <a:solidFill>
                  <a:schemeClr val="tx1"/>
                </a:solidFill>
                <a:latin typeface="Times New Roman" charset="0"/>
                <a:ea typeface="ＭＳ Ｐゴシック" charset="0"/>
                <a:cs typeface="ＭＳ Ｐゴシック" charset="0"/>
              </a:defRPr>
            </a:lvl1pPr>
            <a:lvl2pPr marL="742950" indent="-285750" eaLnBrk="0" hangingPunct="0">
              <a:defRPr sz="2800">
                <a:solidFill>
                  <a:schemeClr val="tx1"/>
                </a:solidFill>
                <a:latin typeface="Times New Roman" charset="0"/>
                <a:ea typeface="ＭＳ Ｐゴシック" charset="0"/>
              </a:defRPr>
            </a:lvl2pPr>
            <a:lvl3pPr marL="1143000" indent="-228600" eaLnBrk="0" hangingPunct="0">
              <a:defRPr sz="2800">
                <a:solidFill>
                  <a:schemeClr val="tx1"/>
                </a:solidFill>
                <a:latin typeface="Times New Roman" charset="0"/>
                <a:ea typeface="ＭＳ Ｐゴシック" charset="0"/>
              </a:defRPr>
            </a:lvl3pPr>
            <a:lvl4pPr marL="1600200" indent="-228600" eaLnBrk="0" hangingPunct="0">
              <a:defRPr sz="2800">
                <a:solidFill>
                  <a:schemeClr val="tx1"/>
                </a:solidFill>
                <a:latin typeface="Times New Roman" charset="0"/>
                <a:ea typeface="ＭＳ Ｐゴシック" charset="0"/>
              </a:defRPr>
            </a:lvl4pPr>
            <a:lvl5pPr marL="2057400" indent="-228600" eaLnBrk="0" hangingPunct="0">
              <a:defRPr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800">
                <a:solidFill>
                  <a:schemeClr val="tx1"/>
                </a:solidFill>
                <a:latin typeface="Times New Roman" charset="0"/>
                <a:ea typeface="ＭＳ Ｐゴシック" charset="0"/>
              </a:defRPr>
            </a:lvl9pPr>
          </a:lstStyle>
          <a:p>
            <a:pPr eaLnBrk="1" hangingPunct="1"/>
            <a:fld id="{5F6BF6B0-7BE5-D941-8385-FF68BA063382}" type="slidenum">
              <a:rPr lang="en-US" sz="1200"/>
              <a:pPr eaLnBrk="1" hangingPunct="1"/>
              <a:t>1</a:t>
            </a:fld>
            <a:endParaRPr lang="en-US" sz="1200" dirty="0"/>
          </a:p>
        </p:txBody>
      </p:sp>
    </p:spTree>
    <p:extLst>
      <p:ext uri="{BB962C8B-B14F-4D97-AF65-F5344CB8AC3E}">
        <p14:creationId xmlns:p14="http://schemas.microsoft.com/office/powerpoint/2010/main" val="15266974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867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dirty="0">
              <a:latin typeface="Calibri" charset="0"/>
            </a:endParaRPr>
          </a:p>
        </p:txBody>
      </p:sp>
      <p:sp>
        <p:nvSpPr>
          <p:cNvPr id="28675"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800">
                <a:solidFill>
                  <a:schemeClr val="tx1"/>
                </a:solidFill>
                <a:latin typeface="Times New Roman" charset="0"/>
                <a:ea typeface="ＭＳ Ｐゴシック" charset="0"/>
                <a:cs typeface="ＭＳ Ｐゴシック" charset="0"/>
              </a:defRPr>
            </a:lvl1pPr>
            <a:lvl2pPr marL="742950" indent="-285750" eaLnBrk="0" hangingPunct="0">
              <a:defRPr sz="2800">
                <a:solidFill>
                  <a:schemeClr val="tx1"/>
                </a:solidFill>
                <a:latin typeface="Times New Roman" charset="0"/>
                <a:ea typeface="ＭＳ Ｐゴシック" charset="0"/>
              </a:defRPr>
            </a:lvl2pPr>
            <a:lvl3pPr marL="1143000" indent="-228600" eaLnBrk="0" hangingPunct="0">
              <a:defRPr sz="2800">
                <a:solidFill>
                  <a:schemeClr val="tx1"/>
                </a:solidFill>
                <a:latin typeface="Times New Roman" charset="0"/>
                <a:ea typeface="ＭＳ Ｐゴシック" charset="0"/>
              </a:defRPr>
            </a:lvl3pPr>
            <a:lvl4pPr marL="1600200" indent="-228600" eaLnBrk="0" hangingPunct="0">
              <a:defRPr sz="2800">
                <a:solidFill>
                  <a:schemeClr val="tx1"/>
                </a:solidFill>
                <a:latin typeface="Times New Roman" charset="0"/>
                <a:ea typeface="ＭＳ Ｐゴシック" charset="0"/>
              </a:defRPr>
            </a:lvl4pPr>
            <a:lvl5pPr marL="2057400" indent="-228600" eaLnBrk="0" hangingPunct="0">
              <a:defRPr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800">
                <a:solidFill>
                  <a:schemeClr val="tx1"/>
                </a:solidFill>
                <a:latin typeface="Times New Roman" charset="0"/>
                <a:ea typeface="ＭＳ Ｐゴシック" charset="0"/>
              </a:defRPr>
            </a:lvl9pPr>
          </a:lstStyle>
          <a:p>
            <a:pPr eaLnBrk="1" hangingPunct="1"/>
            <a:fld id="{E00420E1-4D5B-8A4B-BD6A-FAE2352D1BBB}" type="slidenum">
              <a:rPr lang="en-US" sz="1200"/>
              <a:pPr eaLnBrk="1" hangingPunct="1"/>
              <a:t>10</a:t>
            </a:fld>
            <a:endParaRPr lang="en-US" sz="1200" dirty="0"/>
          </a:p>
        </p:txBody>
      </p:sp>
    </p:spTree>
    <p:extLst>
      <p:ext uri="{BB962C8B-B14F-4D97-AF65-F5344CB8AC3E}">
        <p14:creationId xmlns:p14="http://schemas.microsoft.com/office/powerpoint/2010/main" val="39025362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4096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dirty="0">
                <a:latin typeface="Calibri" charset="0"/>
              </a:rPr>
              <a:t>And, should you want to contact, or follow us, here are a few details.</a:t>
            </a:r>
          </a:p>
        </p:txBody>
      </p:sp>
      <p:sp>
        <p:nvSpPr>
          <p:cNvPr id="40963"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800">
                <a:solidFill>
                  <a:schemeClr val="tx1"/>
                </a:solidFill>
                <a:latin typeface="Times New Roman" charset="0"/>
                <a:ea typeface="ＭＳ Ｐゴシック" charset="0"/>
                <a:cs typeface="ＭＳ Ｐゴシック" charset="0"/>
              </a:defRPr>
            </a:lvl1pPr>
            <a:lvl2pPr marL="742950" indent="-285750" eaLnBrk="0" hangingPunct="0">
              <a:defRPr sz="2800">
                <a:solidFill>
                  <a:schemeClr val="tx1"/>
                </a:solidFill>
                <a:latin typeface="Times New Roman" charset="0"/>
                <a:ea typeface="ＭＳ Ｐゴシック" charset="0"/>
              </a:defRPr>
            </a:lvl2pPr>
            <a:lvl3pPr marL="1143000" indent="-228600" eaLnBrk="0" hangingPunct="0">
              <a:defRPr sz="2800">
                <a:solidFill>
                  <a:schemeClr val="tx1"/>
                </a:solidFill>
                <a:latin typeface="Times New Roman" charset="0"/>
                <a:ea typeface="ＭＳ Ｐゴシック" charset="0"/>
              </a:defRPr>
            </a:lvl3pPr>
            <a:lvl4pPr marL="1600200" indent="-228600" eaLnBrk="0" hangingPunct="0">
              <a:defRPr sz="2800">
                <a:solidFill>
                  <a:schemeClr val="tx1"/>
                </a:solidFill>
                <a:latin typeface="Times New Roman" charset="0"/>
                <a:ea typeface="ＭＳ Ｐゴシック" charset="0"/>
              </a:defRPr>
            </a:lvl4pPr>
            <a:lvl5pPr marL="2057400" indent="-228600" eaLnBrk="0" hangingPunct="0">
              <a:defRPr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800">
                <a:solidFill>
                  <a:schemeClr val="tx1"/>
                </a:solidFill>
                <a:latin typeface="Times New Roman" charset="0"/>
                <a:ea typeface="ＭＳ Ｐゴシック" charset="0"/>
              </a:defRPr>
            </a:lvl9pPr>
          </a:lstStyle>
          <a:p>
            <a:pPr eaLnBrk="1" hangingPunct="1"/>
            <a:fld id="{6E5ED025-D11D-A74D-B3C8-6C359D3CDD43}" type="slidenum">
              <a:rPr lang="en-US" sz="1200"/>
              <a:pPr eaLnBrk="1" hangingPunct="1"/>
              <a:t>11</a:t>
            </a:fld>
            <a:endParaRPr lang="en-US" sz="1200" dirty="0"/>
          </a:p>
        </p:txBody>
      </p:sp>
    </p:spTree>
    <p:extLst>
      <p:ext uri="{BB962C8B-B14F-4D97-AF65-F5344CB8AC3E}">
        <p14:creationId xmlns:p14="http://schemas.microsoft.com/office/powerpoint/2010/main" val="19064142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3891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dirty="0">
                <a:latin typeface="Calibri" charset="0"/>
              </a:rPr>
              <a:t>Thank you for this opportunity to tell you a little about what we at the Zero Project are doing in the fields of accessibility and education.</a:t>
            </a:r>
          </a:p>
          <a:p>
            <a:pPr eaLnBrk="1" hangingPunct="1"/>
            <a:endParaRPr lang="en-US" dirty="0">
              <a:latin typeface="Calibri" charset="0"/>
            </a:endParaRPr>
          </a:p>
          <a:p>
            <a:pPr eaLnBrk="1" hangingPunct="1"/>
            <a:endParaRPr lang="en-US" dirty="0">
              <a:latin typeface="Calibri" charset="0"/>
            </a:endParaRPr>
          </a:p>
        </p:txBody>
      </p:sp>
      <p:sp>
        <p:nvSpPr>
          <p:cNvPr id="38915"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800">
                <a:solidFill>
                  <a:schemeClr val="tx1"/>
                </a:solidFill>
                <a:latin typeface="Times New Roman" charset="0"/>
                <a:ea typeface="ＭＳ Ｐゴシック" charset="0"/>
                <a:cs typeface="ＭＳ Ｐゴシック" charset="0"/>
              </a:defRPr>
            </a:lvl1pPr>
            <a:lvl2pPr marL="742950" indent="-285750" eaLnBrk="0" hangingPunct="0">
              <a:defRPr sz="2800">
                <a:solidFill>
                  <a:schemeClr val="tx1"/>
                </a:solidFill>
                <a:latin typeface="Times New Roman" charset="0"/>
                <a:ea typeface="ＭＳ Ｐゴシック" charset="0"/>
              </a:defRPr>
            </a:lvl2pPr>
            <a:lvl3pPr marL="1143000" indent="-228600" eaLnBrk="0" hangingPunct="0">
              <a:defRPr sz="2800">
                <a:solidFill>
                  <a:schemeClr val="tx1"/>
                </a:solidFill>
                <a:latin typeface="Times New Roman" charset="0"/>
                <a:ea typeface="ＭＳ Ｐゴシック" charset="0"/>
              </a:defRPr>
            </a:lvl3pPr>
            <a:lvl4pPr marL="1600200" indent="-228600" eaLnBrk="0" hangingPunct="0">
              <a:defRPr sz="2800">
                <a:solidFill>
                  <a:schemeClr val="tx1"/>
                </a:solidFill>
                <a:latin typeface="Times New Roman" charset="0"/>
                <a:ea typeface="ＭＳ Ｐゴシック" charset="0"/>
              </a:defRPr>
            </a:lvl4pPr>
            <a:lvl5pPr marL="2057400" indent="-228600" eaLnBrk="0" hangingPunct="0">
              <a:defRPr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800">
                <a:solidFill>
                  <a:schemeClr val="tx1"/>
                </a:solidFill>
                <a:latin typeface="Times New Roman" charset="0"/>
                <a:ea typeface="ＭＳ Ｐゴシック" charset="0"/>
              </a:defRPr>
            </a:lvl9pPr>
          </a:lstStyle>
          <a:p>
            <a:pPr eaLnBrk="1" hangingPunct="1"/>
            <a:fld id="{BB75E350-EF4D-C746-A8F0-0B16A024A44A}" type="slidenum">
              <a:rPr lang="en-US" sz="1200"/>
              <a:pPr eaLnBrk="1" hangingPunct="1"/>
              <a:t>12</a:t>
            </a:fld>
            <a:endParaRPr lang="en-US" sz="1200" dirty="0"/>
          </a:p>
        </p:txBody>
      </p:sp>
    </p:spTree>
    <p:extLst>
      <p:ext uri="{BB962C8B-B14F-4D97-AF65-F5344CB8AC3E}">
        <p14:creationId xmlns:p14="http://schemas.microsoft.com/office/powerpoint/2010/main" val="39325049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843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dirty="0">
                <a:latin typeface="Calibri" charset="0"/>
              </a:rPr>
              <a:t>The Zero Project has a single, very clear, very simple mission: to work for a world without barriers, according to the principles and articles of the UN CRPD.</a:t>
            </a:r>
          </a:p>
          <a:p>
            <a:pPr eaLnBrk="1" hangingPunct="1">
              <a:spcBef>
                <a:spcPct val="0"/>
              </a:spcBef>
            </a:pPr>
            <a:endParaRPr lang="en-US" dirty="0">
              <a:latin typeface="Calibri" charset="0"/>
            </a:endParaRPr>
          </a:p>
          <a:p>
            <a:pPr eaLnBrk="1" hangingPunct="1">
              <a:spcBef>
                <a:spcPct val="0"/>
              </a:spcBef>
            </a:pPr>
            <a:r>
              <a:rPr lang="en-US" dirty="0">
                <a:latin typeface="Calibri" charset="0"/>
              </a:rPr>
              <a:t>Just that</a:t>
            </a:r>
            <a:r>
              <a:rPr lang="en-US" dirty="0" smtClean="0">
                <a:latin typeface="Calibri" charset="0"/>
              </a:rPr>
              <a:t>.</a:t>
            </a:r>
            <a:endParaRPr lang="en-US" dirty="0">
              <a:latin typeface="Calibri" charset="0"/>
            </a:endParaRPr>
          </a:p>
        </p:txBody>
      </p:sp>
      <p:sp>
        <p:nvSpPr>
          <p:cNvPr id="18435"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800">
                <a:solidFill>
                  <a:schemeClr val="tx1"/>
                </a:solidFill>
                <a:latin typeface="Times New Roman" charset="0"/>
                <a:ea typeface="ＭＳ Ｐゴシック" charset="0"/>
                <a:cs typeface="ＭＳ Ｐゴシック" charset="0"/>
              </a:defRPr>
            </a:lvl1pPr>
            <a:lvl2pPr marL="742950" indent="-285750" eaLnBrk="0" hangingPunct="0">
              <a:defRPr sz="2800">
                <a:solidFill>
                  <a:schemeClr val="tx1"/>
                </a:solidFill>
                <a:latin typeface="Times New Roman" charset="0"/>
                <a:ea typeface="ＭＳ Ｐゴシック" charset="0"/>
              </a:defRPr>
            </a:lvl2pPr>
            <a:lvl3pPr marL="1143000" indent="-228600" eaLnBrk="0" hangingPunct="0">
              <a:defRPr sz="2800">
                <a:solidFill>
                  <a:schemeClr val="tx1"/>
                </a:solidFill>
                <a:latin typeface="Times New Roman" charset="0"/>
                <a:ea typeface="ＭＳ Ｐゴシック" charset="0"/>
              </a:defRPr>
            </a:lvl3pPr>
            <a:lvl4pPr marL="1600200" indent="-228600" eaLnBrk="0" hangingPunct="0">
              <a:defRPr sz="2800">
                <a:solidFill>
                  <a:schemeClr val="tx1"/>
                </a:solidFill>
                <a:latin typeface="Times New Roman" charset="0"/>
                <a:ea typeface="ＭＳ Ｐゴシック" charset="0"/>
              </a:defRPr>
            </a:lvl4pPr>
            <a:lvl5pPr marL="2057400" indent="-228600" eaLnBrk="0" hangingPunct="0">
              <a:defRPr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800">
                <a:solidFill>
                  <a:schemeClr val="tx1"/>
                </a:solidFill>
                <a:latin typeface="Times New Roman" charset="0"/>
                <a:ea typeface="ＭＳ Ｐゴシック" charset="0"/>
              </a:defRPr>
            </a:lvl9pPr>
          </a:lstStyle>
          <a:p>
            <a:pPr eaLnBrk="1" hangingPunct="1"/>
            <a:fld id="{F7BF1CC7-2A9C-594D-8E00-6E4B2C4FE1EE}" type="slidenum">
              <a:rPr lang="en-US" sz="1200"/>
              <a:pPr eaLnBrk="1" hangingPunct="1"/>
              <a:t>2</a:t>
            </a:fld>
            <a:endParaRPr lang="en-US" sz="1200" dirty="0"/>
          </a:p>
        </p:txBody>
      </p:sp>
    </p:spTree>
    <p:extLst>
      <p:ext uri="{BB962C8B-B14F-4D97-AF65-F5344CB8AC3E}">
        <p14:creationId xmlns:p14="http://schemas.microsoft.com/office/powerpoint/2010/main" val="23437594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48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dirty="0">
                <a:latin typeface="Calibri" charset="0"/>
              </a:rPr>
              <a:t>The Zero Project is in initiative of the Essl Foundation, a philanthropic foundation established in Vienna, Austria in 2007 by Martin Essl and his wife Gerda.</a:t>
            </a:r>
          </a:p>
          <a:p>
            <a:pPr eaLnBrk="1" hangingPunct="1">
              <a:spcBef>
                <a:spcPct val="0"/>
              </a:spcBef>
            </a:pPr>
            <a:endParaRPr lang="en-US" dirty="0">
              <a:latin typeface="Calibri" charset="0"/>
            </a:endParaRPr>
          </a:p>
          <a:p>
            <a:pPr eaLnBrk="1" hangingPunct="1">
              <a:spcBef>
                <a:spcPct val="0"/>
              </a:spcBef>
            </a:pPr>
            <a:r>
              <a:rPr lang="en-US" dirty="0">
                <a:latin typeface="Calibri" charset="0"/>
              </a:rPr>
              <a:t>The initiative was launched in </a:t>
            </a:r>
            <a:r>
              <a:rPr lang="en-US" dirty="0" smtClean="0">
                <a:latin typeface="Calibri" charset="0"/>
              </a:rPr>
              <a:t>2010. </a:t>
            </a:r>
          </a:p>
          <a:p>
            <a:pPr eaLnBrk="1" hangingPunct="1">
              <a:spcBef>
                <a:spcPct val="0"/>
              </a:spcBef>
            </a:pPr>
            <a:endParaRPr lang="en-US" dirty="0" smtClean="0">
              <a:latin typeface="Calibri" charset="0"/>
            </a:endParaRPr>
          </a:p>
          <a:p>
            <a:pPr eaLnBrk="1" hangingPunct="1">
              <a:spcBef>
                <a:spcPct val="0"/>
              </a:spcBef>
            </a:pPr>
            <a:r>
              <a:rPr lang="en-US" dirty="0" smtClean="0">
                <a:latin typeface="Calibri" charset="0"/>
              </a:rPr>
              <a:t>Of particular interest to you</a:t>
            </a:r>
            <a:r>
              <a:rPr lang="en-US" baseline="0" dirty="0" smtClean="0">
                <a:latin typeface="Calibri" charset="0"/>
              </a:rPr>
              <a:t> here may be two particular aspects of the work we do. (In the interest of time, you can find out very much more about the Zero Project by going to our website www.zeroproject.org)</a:t>
            </a:r>
            <a:endParaRPr lang="en-US" dirty="0" smtClean="0">
              <a:latin typeface="Calibri" charset="0"/>
            </a:endParaRPr>
          </a:p>
          <a:p>
            <a:pPr eaLnBrk="1" hangingPunct="1">
              <a:spcBef>
                <a:spcPct val="0"/>
              </a:spcBef>
            </a:pPr>
            <a:endParaRPr lang="en-US" dirty="0" smtClean="0">
              <a:latin typeface="Calibri" charset="0"/>
            </a:endParaRPr>
          </a:p>
          <a:p>
            <a:pPr eaLnBrk="1" hangingPunct="1">
              <a:spcBef>
                <a:spcPct val="0"/>
              </a:spcBef>
            </a:pPr>
            <a:r>
              <a:rPr lang="en-US" dirty="0" smtClean="0">
                <a:latin typeface="Calibri" charset="0"/>
              </a:rPr>
              <a:t>We </a:t>
            </a:r>
            <a:r>
              <a:rPr lang="en-US" dirty="0">
                <a:latin typeface="Calibri" charset="0"/>
              </a:rPr>
              <a:t>advance our mission through researching social indicators that both measure the implementation of the CRPD and </a:t>
            </a:r>
            <a:r>
              <a:rPr lang="en-US" dirty="0" smtClean="0">
                <a:latin typeface="Calibri" charset="0"/>
              </a:rPr>
              <a:t>throw light on the </a:t>
            </a:r>
            <a:r>
              <a:rPr lang="en-US" dirty="0">
                <a:latin typeface="Calibri" charset="0"/>
              </a:rPr>
              <a:t>current situation in countries around the world.</a:t>
            </a:r>
          </a:p>
          <a:p>
            <a:pPr eaLnBrk="1" hangingPunct="1">
              <a:spcBef>
                <a:spcPct val="0"/>
              </a:spcBef>
            </a:pPr>
            <a:endParaRPr lang="en-US" dirty="0">
              <a:latin typeface="Calibri" charset="0"/>
            </a:endParaRPr>
          </a:p>
          <a:p>
            <a:pPr eaLnBrk="1" hangingPunct="1">
              <a:spcBef>
                <a:spcPct val="0"/>
              </a:spcBef>
            </a:pPr>
            <a:r>
              <a:rPr lang="en-US" dirty="0" smtClean="0">
                <a:latin typeface="Calibri" charset="0"/>
              </a:rPr>
              <a:t>We also research </a:t>
            </a:r>
            <a:r>
              <a:rPr lang="en-US" dirty="0">
                <a:latin typeface="Calibri" charset="0"/>
              </a:rPr>
              <a:t>and </a:t>
            </a:r>
            <a:r>
              <a:rPr lang="en-US" dirty="0" smtClean="0">
                <a:latin typeface="Calibri" charset="0"/>
              </a:rPr>
              <a:t>provide </a:t>
            </a:r>
            <a:r>
              <a:rPr lang="en-US" dirty="0">
                <a:latin typeface="Calibri" charset="0"/>
              </a:rPr>
              <a:t>a platform to disseminate knowledge about both Innovative </a:t>
            </a:r>
            <a:r>
              <a:rPr lang="en-US" dirty="0" smtClean="0">
                <a:latin typeface="Calibri" charset="0"/>
              </a:rPr>
              <a:t>Policies and Practices </a:t>
            </a:r>
            <a:r>
              <a:rPr lang="en-US" dirty="0">
                <a:latin typeface="Calibri" charset="0"/>
              </a:rPr>
              <a:t>from around the world that help to improve the lives of persons with disabilities</a:t>
            </a:r>
            <a:r>
              <a:rPr lang="en-US" dirty="0" smtClean="0">
                <a:latin typeface="Calibri" charset="0"/>
              </a:rPr>
              <a:t>.</a:t>
            </a:r>
          </a:p>
          <a:p>
            <a:pPr eaLnBrk="1" hangingPunct="1">
              <a:spcBef>
                <a:spcPct val="0"/>
              </a:spcBef>
            </a:pPr>
            <a:endParaRPr lang="en-US" dirty="0" smtClean="0">
              <a:latin typeface="Calibri" charset="0"/>
            </a:endParaRPr>
          </a:p>
          <a:p>
            <a:pPr eaLnBrk="1" hangingPunct="1">
              <a:spcBef>
                <a:spcPct val="0"/>
              </a:spcBef>
            </a:pPr>
            <a:endParaRPr lang="en-US" dirty="0">
              <a:latin typeface="Calibri" charset="0"/>
            </a:endParaRPr>
          </a:p>
        </p:txBody>
      </p:sp>
      <p:sp>
        <p:nvSpPr>
          <p:cNvPr id="20483"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800">
                <a:solidFill>
                  <a:schemeClr val="tx1"/>
                </a:solidFill>
                <a:latin typeface="Times New Roman" charset="0"/>
                <a:ea typeface="ＭＳ Ｐゴシック" charset="0"/>
                <a:cs typeface="ＭＳ Ｐゴシック" charset="0"/>
              </a:defRPr>
            </a:lvl1pPr>
            <a:lvl2pPr marL="742950" indent="-285750" eaLnBrk="0" hangingPunct="0">
              <a:defRPr sz="2800">
                <a:solidFill>
                  <a:schemeClr val="tx1"/>
                </a:solidFill>
                <a:latin typeface="Times New Roman" charset="0"/>
                <a:ea typeface="ＭＳ Ｐゴシック" charset="0"/>
              </a:defRPr>
            </a:lvl2pPr>
            <a:lvl3pPr marL="1143000" indent="-228600" eaLnBrk="0" hangingPunct="0">
              <a:defRPr sz="2800">
                <a:solidFill>
                  <a:schemeClr val="tx1"/>
                </a:solidFill>
                <a:latin typeface="Times New Roman" charset="0"/>
                <a:ea typeface="ＭＳ Ｐゴシック" charset="0"/>
              </a:defRPr>
            </a:lvl3pPr>
            <a:lvl4pPr marL="1600200" indent="-228600" eaLnBrk="0" hangingPunct="0">
              <a:defRPr sz="2800">
                <a:solidFill>
                  <a:schemeClr val="tx1"/>
                </a:solidFill>
                <a:latin typeface="Times New Roman" charset="0"/>
                <a:ea typeface="ＭＳ Ｐゴシック" charset="0"/>
              </a:defRPr>
            </a:lvl4pPr>
            <a:lvl5pPr marL="2057400" indent="-228600" eaLnBrk="0" hangingPunct="0">
              <a:defRPr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800">
                <a:solidFill>
                  <a:schemeClr val="tx1"/>
                </a:solidFill>
                <a:latin typeface="Times New Roman" charset="0"/>
                <a:ea typeface="ＭＳ Ｐゴシック" charset="0"/>
              </a:defRPr>
            </a:lvl9pPr>
          </a:lstStyle>
          <a:p>
            <a:pPr eaLnBrk="1" hangingPunct="1"/>
            <a:fld id="{9B131D32-915A-1F4D-A6FB-9022802F8D07}" type="slidenum">
              <a:rPr lang="en-US" sz="1200"/>
              <a:pPr eaLnBrk="1" hangingPunct="1"/>
              <a:t>3</a:t>
            </a:fld>
            <a:endParaRPr lang="en-US" sz="1200" dirty="0"/>
          </a:p>
        </p:txBody>
      </p:sp>
    </p:spTree>
    <p:extLst>
      <p:ext uri="{BB962C8B-B14F-4D97-AF65-F5344CB8AC3E}">
        <p14:creationId xmlns:p14="http://schemas.microsoft.com/office/powerpoint/2010/main" val="10664468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662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457200" rtl="0" eaLnBrk="1" fontAlgn="base" latinLnBrk="0" hangingPunct="1">
              <a:lnSpc>
                <a:spcPct val="100000"/>
              </a:lnSpc>
              <a:spcBef>
                <a:spcPct val="0"/>
              </a:spcBef>
              <a:spcAft>
                <a:spcPct val="0"/>
              </a:spcAft>
              <a:buClrTx/>
              <a:buSzTx/>
              <a:buFontTx/>
              <a:buNone/>
              <a:tabLst/>
              <a:defRPr/>
            </a:pPr>
            <a:r>
              <a:rPr lang="en-US" dirty="0" smtClean="0">
                <a:latin typeface="Calibri" charset="0"/>
              </a:rPr>
              <a:t>In each of the last five years, in addition to our basic research, we have also included a specific topic on which to focus.</a:t>
            </a:r>
          </a:p>
          <a:p>
            <a:pPr eaLnBrk="1" hangingPunct="1">
              <a:spcBef>
                <a:spcPct val="0"/>
              </a:spcBef>
            </a:pPr>
            <a:endParaRPr lang="en-US" dirty="0" smtClean="0">
              <a:latin typeface="Calibri" charset="0"/>
            </a:endParaRPr>
          </a:p>
          <a:p>
            <a:pPr eaLnBrk="1" hangingPunct="1">
              <a:spcBef>
                <a:spcPct val="0"/>
              </a:spcBef>
            </a:pPr>
            <a:r>
              <a:rPr lang="en-US" dirty="0" smtClean="0">
                <a:latin typeface="Calibri" charset="0"/>
              </a:rPr>
              <a:t>We have organized these topics on a four year cycle, one that kicked off back in 2013 with employment and, most recently, addressed employment once again.</a:t>
            </a:r>
            <a:endParaRPr lang="en-US" dirty="0">
              <a:latin typeface="Calibri" charset="0"/>
            </a:endParaRPr>
          </a:p>
        </p:txBody>
      </p:sp>
      <p:sp>
        <p:nvSpPr>
          <p:cNvPr id="26627"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800">
                <a:solidFill>
                  <a:schemeClr val="tx1"/>
                </a:solidFill>
                <a:latin typeface="Times New Roman" charset="0"/>
                <a:ea typeface="ＭＳ Ｐゴシック" charset="0"/>
                <a:cs typeface="ＭＳ Ｐゴシック" charset="0"/>
              </a:defRPr>
            </a:lvl1pPr>
            <a:lvl2pPr marL="742950" indent="-285750" eaLnBrk="0" hangingPunct="0">
              <a:defRPr sz="2800">
                <a:solidFill>
                  <a:schemeClr val="tx1"/>
                </a:solidFill>
                <a:latin typeface="Times New Roman" charset="0"/>
                <a:ea typeface="ＭＳ Ｐゴシック" charset="0"/>
              </a:defRPr>
            </a:lvl2pPr>
            <a:lvl3pPr marL="1143000" indent="-228600" eaLnBrk="0" hangingPunct="0">
              <a:defRPr sz="2800">
                <a:solidFill>
                  <a:schemeClr val="tx1"/>
                </a:solidFill>
                <a:latin typeface="Times New Roman" charset="0"/>
                <a:ea typeface="ＭＳ Ｐゴシック" charset="0"/>
              </a:defRPr>
            </a:lvl3pPr>
            <a:lvl4pPr marL="1600200" indent="-228600" eaLnBrk="0" hangingPunct="0">
              <a:defRPr sz="2800">
                <a:solidFill>
                  <a:schemeClr val="tx1"/>
                </a:solidFill>
                <a:latin typeface="Times New Roman" charset="0"/>
                <a:ea typeface="ＭＳ Ｐゴシック" charset="0"/>
              </a:defRPr>
            </a:lvl4pPr>
            <a:lvl5pPr marL="2057400" indent="-228600" eaLnBrk="0" hangingPunct="0">
              <a:defRPr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800">
                <a:solidFill>
                  <a:schemeClr val="tx1"/>
                </a:solidFill>
                <a:latin typeface="Times New Roman" charset="0"/>
                <a:ea typeface="ＭＳ Ｐゴシック" charset="0"/>
              </a:defRPr>
            </a:lvl9pPr>
          </a:lstStyle>
          <a:p>
            <a:pPr eaLnBrk="1" hangingPunct="1"/>
            <a:fld id="{1FF04A76-96D0-5948-8CB1-AAF9127AC1E9}" type="slidenum">
              <a:rPr lang="en-US" sz="1200"/>
              <a:pPr eaLnBrk="1" hangingPunct="1"/>
              <a:t>4</a:t>
            </a:fld>
            <a:endParaRPr lang="en-US" sz="1200" dirty="0"/>
          </a:p>
        </p:txBody>
      </p:sp>
    </p:spTree>
    <p:extLst>
      <p:ext uri="{BB962C8B-B14F-4D97-AF65-F5344CB8AC3E}">
        <p14:creationId xmlns:p14="http://schemas.microsoft.com/office/powerpoint/2010/main" val="30650853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662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dirty="0" smtClean="0">
                <a:latin typeface="Calibri" charset="0"/>
              </a:rPr>
              <a:t>I</a:t>
            </a:r>
            <a:r>
              <a:rPr lang="en-US" baseline="0" dirty="0" smtClean="0">
                <a:latin typeface="Calibri" charset="0"/>
              </a:rPr>
              <a:t> should like, first, to take a </a:t>
            </a:r>
            <a:r>
              <a:rPr lang="en-US" i="1" baseline="0" dirty="0" smtClean="0">
                <a:latin typeface="Calibri" charset="0"/>
              </a:rPr>
              <a:t>very</a:t>
            </a:r>
            <a:r>
              <a:rPr lang="en-US" i="0" baseline="0" dirty="0" smtClean="0">
                <a:latin typeface="Calibri" charset="0"/>
              </a:rPr>
              <a:t> quick look at Social Indicators. In our first year we received responses to our questionnaire from experts in just 15 countries. This year we received responses from 155 experts in 121 countries.</a:t>
            </a:r>
          </a:p>
          <a:p>
            <a:pPr eaLnBrk="1" hangingPunct="1">
              <a:spcBef>
                <a:spcPct val="0"/>
              </a:spcBef>
            </a:pPr>
            <a:endParaRPr lang="en-US" i="0" baseline="0" dirty="0" smtClean="0">
              <a:latin typeface="Calibri" charset="0"/>
            </a:endParaRPr>
          </a:p>
          <a:p>
            <a:pPr algn="just" rtl="0">
              <a:buSzPts val="2400"/>
              <a:buFont typeface="Wingdings"/>
              <a:buChar char="Ø"/>
            </a:pPr>
            <a:r>
              <a:rPr lang="en-US" sz="1050" b="0" i="0" u="none" strike="noStrike" baseline="0" dirty="0" smtClean="0">
                <a:solidFill>
                  <a:srgbClr val="3366FF"/>
                </a:solidFill>
                <a:latin typeface="Arial"/>
                <a:ea typeface="ＭＳ Ｐゴシック"/>
              </a:rPr>
              <a:t>Pilot Study (2010/11): 15</a:t>
            </a:r>
          </a:p>
          <a:p>
            <a:pPr algn="just" rtl="0">
              <a:buSzPts val="2600"/>
              <a:buFont typeface="Wingdings"/>
              <a:buChar char="Ø"/>
            </a:pPr>
            <a:r>
              <a:rPr lang="de-DE" sz="1100" b="0" i="0" u="none" strike="noStrike" baseline="0" dirty="0" smtClean="0">
                <a:solidFill>
                  <a:srgbClr val="3366FF"/>
                </a:solidFill>
                <a:latin typeface="Arial"/>
                <a:ea typeface="ＭＳ Ｐゴシック"/>
              </a:rPr>
              <a:t>2012 Report: 36 </a:t>
            </a:r>
          </a:p>
          <a:p>
            <a:pPr algn="just" rtl="0">
              <a:buSzPts val="2800"/>
              <a:buFont typeface="Wingdings"/>
              <a:buChar char="Ø"/>
            </a:pPr>
            <a:r>
              <a:rPr lang="de-DE" sz="1100" b="0" i="0" u="none" strike="noStrike" baseline="0" dirty="0" smtClean="0">
                <a:solidFill>
                  <a:srgbClr val="3366FF"/>
                </a:solidFill>
                <a:latin typeface="Arial"/>
                <a:ea typeface="ＭＳ Ｐゴシック"/>
              </a:rPr>
              <a:t>2013 Report: 55</a:t>
            </a:r>
          </a:p>
          <a:p>
            <a:pPr algn="just" rtl="0">
              <a:buSzPts val="3000"/>
              <a:buFont typeface="Wingdings"/>
              <a:buChar char="Ø"/>
            </a:pPr>
            <a:r>
              <a:rPr lang="de-DE" sz="1200" b="0" i="0" u="none" strike="noStrike" baseline="0" dirty="0" smtClean="0">
                <a:solidFill>
                  <a:srgbClr val="3366FF"/>
                </a:solidFill>
                <a:latin typeface="Arial"/>
                <a:ea typeface="ＭＳ Ｐゴシック"/>
              </a:rPr>
              <a:t>2014 Report: 130</a:t>
            </a:r>
          </a:p>
          <a:p>
            <a:pPr algn="just" rtl="0">
              <a:buSzPts val="3200"/>
              <a:buFont typeface="Wingdings"/>
              <a:buChar char="Ø"/>
            </a:pPr>
            <a:r>
              <a:rPr lang="de-DE" sz="1200" b="0" i="0" u="none" strike="noStrike" baseline="0" dirty="0" smtClean="0">
                <a:solidFill>
                  <a:srgbClr val="3366FF"/>
                </a:solidFill>
                <a:latin typeface="Arial"/>
                <a:ea typeface="ＭＳ Ｐゴシック"/>
              </a:rPr>
              <a:t>2015 Report: 150</a:t>
            </a:r>
          </a:p>
          <a:p>
            <a:pPr algn="just" rtl="0">
              <a:buSzPts val="3400"/>
              <a:buFont typeface="Wingdings"/>
              <a:buChar char="Ø"/>
            </a:pPr>
            <a:r>
              <a:rPr lang="de-DE" sz="1400" b="0" i="0" u="none" strike="noStrike" baseline="0" dirty="0" smtClean="0">
                <a:solidFill>
                  <a:srgbClr val="3366FF"/>
                </a:solidFill>
                <a:latin typeface="Arial"/>
                <a:ea typeface="ＭＳ Ｐゴシック"/>
              </a:rPr>
              <a:t>2016 Report: 129</a:t>
            </a:r>
          </a:p>
          <a:p>
            <a:pPr algn="just" rtl="0">
              <a:buSzPts val="3600"/>
              <a:buFont typeface="Wingdings"/>
              <a:buChar char="Ø"/>
            </a:pPr>
            <a:r>
              <a:rPr lang="cs-CZ" sz="1400" b="0" i="0" u="none" strike="noStrike" baseline="0" dirty="0" smtClean="0">
                <a:solidFill>
                  <a:srgbClr val="3366FF"/>
                </a:solidFill>
                <a:latin typeface="Arial"/>
                <a:ea typeface="ＭＳ Ｐゴシック"/>
              </a:rPr>
              <a:t>2017 Report: 121</a:t>
            </a:r>
            <a:endParaRPr lang="en-US" i="0" baseline="0" dirty="0" smtClean="0">
              <a:solidFill>
                <a:srgbClr val="3366FF"/>
              </a:solidFill>
              <a:latin typeface="Calibri" charset="0"/>
            </a:endParaRPr>
          </a:p>
          <a:p>
            <a:endParaRPr lang="en-US" sz="1200" b="0" i="0" u="none" strike="noStrike" kern="1200" baseline="0" dirty="0" smtClean="0">
              <a:solidFill>
                <a:schemeClr val="tx1"/>
              </a:solidFill>
              <a:latin typeface="+mn-lt"/>
              <a:ea typeface="ＭＳ Ｐゴシック" charset="0"/>
              <a:cs typeface="ＭＳ Ｐゴシック" charset="0"/>
            </a:endParaRPr>
          </a:p>
          <a:p>
            <a:endParaRPr lang="en-US" sz="1200" b="0" i="0" u="none" strike="noStrike" kern="1200" baseline="0" dirty="0" smtClean="0">
              <a:solidFill>
                <a:schemeClr val="tx1"/>
              </a:solidFill>
              <a:latin typeface="+mn-lt"/>
              <a:ea typeface="ＭＳ Ｐゴシック" charset="0"/>
              <a:cs typeface="ＭＳ Ｐゴシック" charset="0"/>
            </a:endParaRPr>
          </a:p>
          <a:p>
            <a:r>
              <a:rPr lang="en-US" sz="1200" b="1" i="0" u="none" strike="noStrike" kern="1200" baseline="0" dirty="0" smtClean="0">
                <a:solidFill>
                  <a:schemeClr val="tx1"/>
                </a:solidFill>
                <a:latin typeface="+mn-lt"/>
                <a:ea typeface="ＭＳ Ｐゴシック" charset="0"/>
                <a:cs typeface="ＭＳ Ｐゴシック" charset="0"/>
              </a:rPr>
              <a:t>Traffic Light System</a:t>
            </a:r>
          </a:p>
          <a:p>
            <a:endParaRPr lang="en-US" sz="1200" b="0" i="0" u="none" strike="noStrike" kern="1200" baseline="0" dirty="0" smtClean="0">
              <a:solidFill>
                <a:schemeClr val="tx1"/>
              </a:solidFill>
              <a:latin typeface="+mn-lt"/>
              <a:ea typeface="ＭＳ Ｐゴシック" charset="0"/>
              <a:cs typeface="ＭＳ Ｐゴシック" charset="0"/>
            </a:endParaRPr>
          </a:p>
          <a:p>
            <a:r>
              <a:rPr lang="en-US" sz="1200" b="0" i="0" u="none" strike="noStrike" kern="1200" baseline="0" dirty="0" smtClean="0">
                <a:solidFill>
                  <a:schemeClr val="tx1"/>
                </a:solidFill>
                <a:latin typeface="+mn-lt"/>
                <a:ea typeface="ＭＳ Ｐゴシック" charset="0"/>
                <a:cs typeface="ＭＳ Ｐゴシック" charset="0"/>
              </a:rPr>
              <a:t>Answers to questions asked of the expert panels are</a:t>
            </a:r>
          </a:p>
          <a:p>
            <a:r>
              <a:rPr lang="en-US" sz="1200" b="0" i="0" u="none" strike="noStrike" kern="1200" baseline="0" dirty="0" smtClean="0">
                <a:solidFill>
                  <a:schemeClr val="tx1"/>
                </a:solidFill>
                <a:latin typeface="+mn-lt"/>
                <a:ea typeface="ＭＳ Ｐゴシック" charset="0"/>
                <a:cs typeface="ＭＳ Ｐゴシック" charset="0"/>
              </a:rPr>
              <a:t>based on a traffic light system:</a:t>
            </a:r>
          </a:p>
          <a:p>
            <a:endParaRPr lang="en-US" sz="1200" b="0" i="0" u="none" strike="noStrike" kern="1200" baseline="0" dirty="0" smtClean="0">
              <a:solidFill>
                <a:schemeClr val="tx1"/>
              </a:solidFill>
              <a:latin typeface="+mn-lt"/>
              <a:ea typeface="ＭＳ Ｐゴシック" charset="0"/>
              <a:cs typeface="ＭＳ Ｐゴシック" charset="0"/>
            </a:endParaRPr>
          </a:p>
          <a:p>
            <a:r>
              <a:rPr lang="en-US" sz="1200" b="0" i="0" u="none" strike="noStrike" kern="1200" baseline="0" dirty="0" smtClean="0">
                <a:solidFill>
                  <a:schemeClr val="tx1"/>
                </a:solidFill>
                <a:latin typeface="+mn-lt"/>
                <a:ea typeface="ＭＳ Ｐゴシック" charset="0"/>
                <a:cs typeface="ＭＳ Ｐゴシック" charset="0"/>
              </a:rPr>
              <a:t>Green: Yes</a:t>
            </a:r>
          </a:p>
          <a:p>
            <a:r>
              <a:rPr lang="en-US" sz="1200" b="0" i="0" u="none" strike="noStrike" kern="1200" baseline="0" dirty="0" smtClean="0">
                <a:solidFill>
                  <a:schemeClr val="tx1"/>
                </a:solidFill>
                <a:latin typeface="+mn-lt"/>
                <a:ea typeface="ＭＳ Ｐゴシック" charset="0"/>
                <a:cs typeface="ＭＳ Ｐゴシック" charset="0"/>
              </a:rPr>
              <a:t>Yellow: Yes with qualification</a:t>
            </a:r>
          </a:p>
          <a:p>
            <a:r>
              <a:rPr lang="en-US" sz="1200" b="0" i="0" u="none" strike="noStrike" kern="1200" baseline="0" dirty="0" smtClean="0">
                <a:solidFill>
                  <a:schemeClr val="tx1"/>
                </a:solidFill>
                <a:latin typeface="+mn-lt"/>
                <a:ea typeface="ＭＳ Ｐゴシック" charset="0"/>
                <a:cs typeface="ＭＳ Ｐゴシック" charset="0"/>
              </a:rPr>
              <a:t>Red: No</a:t>
            </a:r>
          </a:p>
          <a:p>
            <a:endParaRPr lang="en-US" sz="1200" b="0" i="0" u="none" strike="noStrike" kern="1200" baseline="0" dirty="0" smtClean="0">
              <a:solidFill>
                <a:schemeClr val="tx1"/>
              </a:solidFill>
              <a:latin typeface="+mn-lt"/>
              <a:ea typeface="ＭＳ Ｐゴシック" charset="0"/>
              <a:cs typeface="ＭＳ Ｐゴシック" charset="0"/>
            </a:endParaRPr>
          </a:p>
          <a:p>
            <a:r>
              <a:rPr lang="en-US" sz="1200" b="1" i="0" u="none" strike="noStrike" kern="1200" baseline="0" dirty="0" smtClean="0">
                <a:solidFill>
                  <a:schemeClr val="tx1"/>
                </a:solidFill>
                <a:latin typeface="+mn-lt"/>
                <a:ea typeface="ＭＳ Ｐゴシック" charset="0"/>
                <a:cs typeface="ＭＳ Ｐゴシック" charset="0"/>
              </a:rPr>
              <a:t>Calculation of Social Indicators</a:t>
            </a:r>
          </a:p>
          <a:p>
            <a:endParaRPr lang="en-US" sz="1200" b="0" i="0" u="none" strike="noStrike" kern="1200" baseline="0" dirty="0" smtClean="0">
              <a:solidFill>
                <a:schemeClr val="tx1"/>
              </a:solidFill>
              <a:latin typeface="+mn-lt"/>
              <a:ea typeface="ＭＳ Ｐゴシック" charset="0"/>
              <a:cs typeface="ＭＳ Ｐゴシック" charset="0"/>
            </a:endParaRPr>
          </a:p>
          <a:p>
            <a:r>
              <a:rPr lang="en-US" sz="1200" b="0" i="0" u="none" strike="noStrike" kern="1200" baseline="0" dirty="0" smtClean="0">
                <a:solidFill>
                  <a:schemeClr val="tx1"/>
                </a:solidFill>
                <a:latin typeface="+mn-lt"/>
                <a:ea typeface="ＭＳ Ｐゴシック" charset="0"/>
                <a:cs typeface="ＭＳ Ｐゴシック" charset="0"/>
              </a:rPr>
              <a:t>The answers are aggregated into Indicators (with</a:t>
            </a:r>
          </a:p>
          <a:p>
            <a:r>
              <a:rPr lang="en-US" sz="1200" b="0" i="0" u="none" strike="noStrike" kern="1200" baseline="0" dirty="0" smtClean="0">
                <a:solidFill>
                  <a:schemeClr val="tx1"/>
                </a:solidFill>
                <a:latin typeface="+mn-lt"/>
                <a:ea typeface="ＭＳ Ｐゴシック" charset="0"/>
                <a:cs typeface="ＭＳ Ｐゴシック" charset="0"/>
              </a:rPr>
              <a:t>yes=1, yellow=2, and red=3). If the averages are</a:t>
            </a:r>
          </a:p>
          <a:p>
            <a:r>
              <a:rPr lang="en-US" sz="1200" b="0" i="0" u="none" strike="noStrike" kern="1200" baseline="0" dirty="0" smtClean="0">
                <a:solidFill>
                  <a:schemeClr val="tx1"/>
                </a:solidFill>
                <a:latin typeface="+mn-lt"/>
                <a:ea typeface="ＭＳ Ｐゴシック" charset="0"/>
                <a:cs typeface="ＭＳ Ｐゴシック" charset="0"/>
              </a:rPr>
              <a:t>used as Social Indicators, when based on a minimum</a:t>
            </a:r>
          </a:p>
          <a:p>
            <a:r>
              <a:rPr lang="en-US" sz="1200" b="0" i="0" u="none" strike="noStrike" kern="1200" baseline="0" dirty="0" smtClean="0">
                <a:solidFill>
                  <a:schemeClr val="tx1"/>
                </a:solidFill>
                <a:latin typeface="+mn-lt"/>
                <a:ea typeface="ＭＳ Ｐゴシック" charset="0"/>
                <a:cs typeface="ＭＳ Ｐゴシック" charset="0"/>
              </a:rPr>
              <a:t>number of responses (minimum number is five), in all</a:t>
            </a:r>
          </a:p>
          <a:p>
            <a:r>
              <a:rPr lang="en-US" sz="1200" b="0" i="0" u="none" strike="noStrike" kern="1200" baseline="0" dirty="0" smtClean="0">
                <a:solidFill>
                  <a:schemeClr val="tx1"/>
                </a:solidFill>
                <a:latin typeface="+mn-lt"/>
                <a:ea typeface="ＭＳ Ｐゴシック" charset="0"/>
                <a:cs typeface="ＭＳ Ｐゴシック" charset="0"/>
              </a:rPr>
              <a:t>instances the number of responses are published. A</a:t>
            </a:r>
          </a:p>
          <a:p>
            <a:r>
              <a:rPr lang="en-US" sz="1200" b="0" i="0" u="none" strike="noStrike" kern="1200" baseline="0" dirty="0" smtClean="0">
                <a:solidFill>
                  <a:schemeClr val="tx1"/>
                </a:solidFill>
                <a:latin typeface="+mn-lt"/>
                <a:ea typeface="ＭＳ Ｐゴシック" charset="0"/>
                <a:cs typeface="ＭＳ Ｐゴシック" charset="0"/>
              </a:rPr>
              <a:t>Social Indicator of 1.0 means that all respondents have</a:t>
            </a:r>
          </a:p>
          <a:p>
            <a:r>
              <a:rPr lang="en-US" sz="1200" b="0" i="0" u="none" strike="noStrike" kern="1200" baseline="0" dirty="0" smtClean="0">
                <a:solidFill>
                  <a:schemeClr val="tx1"/>
                </a:solidFill>
                <a:latin typeface="+mn-lt"/>
                <a:ea typeface="ＭＳ Ｐゴシック" charset="0"/>
                <a:cs typeface="ＭＳ Ｐゴシック" charset="0"/>
              </a:rPr>
              <a:t>answered the question with “Yes”; a Social Indicator</a:t>
            </a:r>
          </a:p>
          <a:p>
            <a:r>
              <a:rPr lang="en-US" sz="1200" b="0" i="0" u="none" strike="noStrike" kern="1200" baseline="0" dirty="0" smtClean="0">
                <a:solidFill>
                  <a:schemeClr val="tx1"/>
                </a:solidFill>
                <a:latin typeface="+mn-lt"/>
                <a:ea typeface="ＭＳ Ｐゴシック" charset="0"/>
                <a:cs typeface="ＭＳ Ｐゴシック" charset="0"/>
              </a:rPr>
              <a:t>of 3.0 means that all respondents have answered with</a:t>
            </a:r>
          </a:p>
          <a:p>
            <a:r>
              <a:rPr lang="en-US" sz="1200" b="0" i="0" u="none" strike="noStrike" kern="1200" baseline="0" dirty="0" smtClean="0">
                <a:solidFill>
                  <a:schemeClr val="tx1"/>
                </a:solidFill>
                <a:latin typeface="+mn-lt"/>
                <a:ea typeface="ＭＳ Ｐゴシック" charset="0"/>
                <a:cs typeface="ＭＳ Ｐゴシック" charset="0"/>
              </a:rPr>
              <a:t>“No.” The spectrum of 1.0 to 3.0 is also displayed in a</a:t>
            </a:r>
          </a:p>
          <a:p>
            <a:r>
              <a:rPr lang="en-US" sz="1200" b="0" i="0" u="none" strike="noStrike" kern="1200" baseline="0" dirty="0" smtClean="0">
                <a:solidFill>
                  <a:schemeClr val="tx1"/>
                </a:solidFill>
                <a:latin typeface="+mn-lt"/>
                <a:ea typeface="ＭＳ Ｐゴシック" charset="0"/>
                <a:cs typeface="ＭＳ Ｐゴシック" charset="0"/>
              </a:rPr>
              <a:t>colour spectrum from green to red in the analysis by</a:t>
            </a:r>
          </a:p>
          <a:p>
            <a:r>
              <a:rPr lang="en-US" sz="1200" b="0" i="0" u="none" strike="noStrike" kern="1200" baseline="0" dirty="0" smtClean="0">
                <a:solidFill>
                  <a:schemeClr val="tx1"/>
                </a:solidFill>
                <a:latin typeface="+mn-lt"/>
                <a:ea typeface="ＭＳ Ｐゴシック" charset="0"/>
                <a:cs typeface="ＭＳ Ｐゴシック" charset="0"/>
              </a:rPr>
              <a:t>the Zero Project team.</a:t>
            </a:r>
          </a:p>
          <a:p>
            <a:endParaRPr lang="en-US" sz="1200" b="0" i="0" u="none" strike="noStrike" kern="1200" baseline="0" dirty="0" smtClean="0">
              <a:solidFill>
                <a:schemeClr val="tx1"/>
              </a:solidFill>
              <a:latin typeface="+mn-lt"/>
              <a:ea typeface="ＭＳ Ｐゴシック" charset="0"/>
              <a:cs typeface="ＭＳ Ｐゴシック" charset="0"/>
            </a:endParaRPr>
          </a:p>
          <a:p>
            <a:r>
              <a:rPr lang="en-US" sz="1200" b="1" i="0" u="none" strike="noStrike" kern="1200" baseline="0" dirty="0" smtClean="0">
                <a:solidFill>
                  <a:schemeClr val="tx1"/>
                </a:solidFill>
                <a:latin typeface="+mn-lt"/>
                <a:ea typeface="ＭＳ Ｐゴシック" charset="0"/>
                <a:cs typeface="ＭＳ Ｐゴシック" charset="0"/>
              </a:rPr>
              <a:t>Quantitative and qualitative data</a:t>
            </a:r>
          </a:p>
          <a:p>
            <a:endParaRPr lang="en-US" sz="1200" b="0" i="0" u="none" strike="noStrike" kern="1200" baseline="0" dirty="0" smtClean="0">
              <a:solidFill>
                <a:schemeClr val="tx1"/>
              </a:solidFill>
              <a:latin typeface="+mn-lt"/>
              <a:ea typeface="ＭＳ Ｐゴシック" charset="0"/>
              <a:cs typeface="ＭＳ Ｐゴシック" charset="0"/>
            </a:endParaRPr>
          </a:p>
          <a:p>
            <a:r>
              <a:rPr lang="en-US" sz="1200" b="0" i="0" u="none" strike="noStrike" kern="1200" baseline="0" dirty="0" smtClean="0">
                <a:solidFill>
                  <a:schemeClr val="tx1"/>
                </a:solidFill>
                <a:latin typeface="+mn-lt"/>
                <a:ea typeface="ＭＳ Ｐゴシック" charset="0"/>
                <a:cs typeface="ＭＳ Ｐゴシック" charset="0"/>
              </a:rPr>
              <a:t>Respondents are encouraged to comment on their</a:t>
            </a:r>
          </a:p>
          <a:p>
            <a:r>
              <a:rPr lang="en-US" sz="1200" b="0" i="0" u="none" strike="noStrike" kern="1200" baseline="0" dirty="0" smtClean="0">
                <a:solidFill>
                  <a:schemeClr val="tx1"/>
                </a:solidFill>
                <a:latin typeface="+mn-lt"/>
                <a:ea typeface="ＭＳ Ｐゴシック" charset="0"/>
                <a:cs typeface="ＭＳ Ｐゴシック" charset="0"/>
              </a:rPr>
              <a:t>answers, which provides for the qualitative data used in</a:t>
            </a:r>
          </a:p>
          <a:p>
            <a:r>
              <a:rPr lang="en-US" sz="1200" b="0" i="0" u="none" strike="noStrike" kern="1200" baseline="0" dirty="0" smtClean="0">
                <a:solidFill>
                  <a:schemeClr val="tx1"/>
                </a:solidFill>
                <a:latin typeface="+mn-lt"/>
                <a:ea typeface="ＭＳ Ｐゴシック" charset="0"/>
                <a:cs typeface="ＭＳ Ｐゴシック" charset="0"/>
              </a:rPr>
              <a:t>explaining the Social Indicators.</a:t>
            </a:r>
          </a:p>
          <a:p>
            <a:endParaRPr lang="en-US" sz="1200" b="0" i="0" u="none" strike="noStrike" kern="1200" baseline="0" dirty="0" smtClean="0">
              <a:solidFill>
                <a:schemeClr val="tx1"/>
              </a:solidFill>
              <a:latin typeface="+mn-lt"/>
              <a:ea typeface="ＭＳ Ｐゴシック" charset="0"/>
              <a:cs typeface="ＭＳ Ｐゴシック" charset="0"/>
            </a:endParaRPr>
          </a:p>
          <a:p>
            <a:r>
              <a:rPr lang="en-US" sz="1200" b="1" i="0" u="none" strike="noStrike" kern="1200" baseline="0" dirty="0" smtClean="0">
                <a:solidFill>
                  <a:schemeClr val="tx1"/>
                </a:solidFill>
                <a:latin typeface="+mn-lt"/>
                <a:ea typeface="ＭＳ Ｐゴシック" charset="0"/>
                <a:cs typeface="ＭＳ Ｐゴシック" charset="0"/>
              </a:rPr>
              <a:t>Experts from international umbrella organizations</a:t>
            </a:r>
          </a:p>
          <a:p>
            <a:endParaRPr lang="en-US" sz="1200" b="0" i="0" u="none" strike="noStrike" kern="1200" baseline="0" dirty="0" smtClean="0">
              <a:solidFill>
                <a:schemeClr val="tx1"/>
              </a:solidFill>
              <a:latin typeface="+mn-lt"/>
              <a:ea typeface="ＭＳ Ｐゴシック" charset="0"/>
              <a:cs typeface="ＭＳ Ｐゴシック" charset="0"/>
            </a:endParaRPr>
          </a:p>
          <a:p>
            <a:r>
              <a:rPr lang="en-US" sz="1200" b="0" i="0" u="none" strike="noStrike" kern="1200" baseline="0" dirty="0" smtClean="0">
                <a:solidFill>
                  <a:schemeClr val="tx1"/>
                </a:solidFill>
                <a:latin typeface="+mn-lt"/>
                <a:ea typeface="ＭＳ Ｐゴシック" charset="0"/>
                <a:cs typeface="ＭＳ Ｐゴシック" charset="0"/>
              </a:rPr>
              <a:t>Starting in 2017, only experts from international umbrella</a:t>
            </a:r>
          </a:p>
          <a:p>
            <a:r>
              <a:rPr lang="en-US" sz="1200" b="0" i="0" u="none" strike="noStrike" kern="1200" baseline="0" dirty="0" smtClean="0">
                <a:solidFill>
                  <a:schemeClr val="tx1"/>
                </a:solidFill>
                <a:latin typeface="+mn-lt"/>
                <a:ea typeface="ＭＳ Ｐゴシック" charset="0"/>
                <a:cs typeface="ＭＳ Ｐゴシック" charset="0"/>
              </a:rPr>
              <a:t>organizations are asked to take part in the survey.</a:t>
            </a:r>
          </a:p>
          <a:p>
            <a:r>
              <a:rPr lang="en-US" sz="1200" b="0" i="0" u="none" strike="noStrike" kern="1200" baseline="0" dirty="0" smtClean="0">
                <a:solidFill>
                  <a:schemeClr val="tx1"/>
                </a:solidFill>
                <a:latin typeface="+mn-lt"/>
                <a:ea typeface="ＭＳ Ｐゴシック" charset="0"/>
                <a:cs typeface="ＭＳ Ｐゴシック" charset="0"/>
              </a:rPr>
              <a:t>Disabled Peoples’ International (DPI) is taking a leading role in that respect, whose members have been the</a:t>
            </a:r>
          </a:p>
          <a:p>
            <a:r>
              <a:rPr lang="en-US" sz="1200" b="0" i="0" u="none" strike="noStrike" kern="1200" baseline="0" dirty="0" smtClean="0">
                <a:solidFill>
                  <a:schemeClr val="tx1"/>
                </a:solidFill>
                <a:latin typeface="+mn-lt"/>
                <a:ea typeface="ＭＳ Ｐゴシック" charset="0"/>
                <a:cs typeface="ＭＳ Ｐゴシック" charset="0"/>
              </a:rPr>
              <a:t>backbone of the survey since 2013. This year DPI</a:t>
            </a:r>
          </a:p>
          <a:p>
            <a:r>
              <a:rPr lang="en-US" sz="1200" b="0" i="0" u="none" strike="noStrike" kern="1200" baseline="0" dirty="0" smtClean="0">
                <a:solidFill>
                  <a:schemeClr val="tx1"/>
                </a:solidFill>
                <a:latin typeface="+mn-lt"/>
                <a:ea typeface="ＭＳ Ｐゴシック" charset="0"/>
                <a:cs typeface="ＭＳ Ｐゴシック" charset="0"/>
              </a:rPr>
              <a:t>encouraged its 114 members from 101 countries to participate</a:t>
            </a:r>
          </a:p>
          <a:p>
            <a:r>
              <a:rPr lang="en-US" sz="1200" b="0" i="0" u="none" strike="noStrike" kern="1200" baseline="0" dirty="0" smtClean="0">
                <a:solidFill>
                  <a:schemeClr val="tx1"/>
                </a:solidFill>
                <a:latin typeface="+mn-lt"/>
                <a:ea typeface="ＭＳ Ｐゴシック" charset="0"/>
                <a:cs typeface="ＭＳ Ｐゴシック" charset="0"/>
              </a:rPr>
              <a:t>in the survey, and the Zero Project is especially</a:t>
            </a:r>
          </a:p>
          <a:p>
            <a:r>
              <a:rPr lang="en-US" sz="1200" b="0" i="0" u="none" strike="noStrike" kern="1200" baseline="0" dirty="0" smtClean="0">
                <a:solidFill>
                  <a:schemeClr val="tx1"/>
                </a:solidFill>
                <a:latin typeface="+mn-lt"/>
                <a:ea typeface="ＭＳ Ｐゴシック" charset="0"/>
                <a:cs typeface="ＭＳ Ｐゴシック" charset="0"/>
              </a:rPr>
              <a:t>grateful for its continuing support. The international</a:t>
            </a:r>
          </a:p>
          <a:p>
            <a:r>
              <a:rPr lang="en-US" sz="1200" b="0" i="0" u="none" strike="noStrike" kern="1200" baseline="0" dirty="0" smtClean="0">
                <a:solidFill>
                  <a:schemeClr val="tx1"/>
                </a:solidFill>
                <a:latin typeface="+mn-lt"/>
                <a:ea typeface="ＭＳ Ｐゴシック" charset="0"/>
                <a:cs typeface="ＭＳ Ｐゴシック" charset="0"/>
              </a:rPr>
              <a:t>organizations whose members took part this year for</a:t>
            </a:r>
          </a:p>
          <a:p>
            <a:r>
              <a:rPr lang="en-US" sz="1200" b="0" i="0" u="none" strike="noStrike" kern="1200" baseline="0" dirty="0" smtClean="0">
                <a:solidFill>
                  <a:schemeClr val="tx1"/>
                </a:solidFill>
                <a:latin typeface="+mn-lt"/>
                <a:ea typeface="ＭＳ Ｐゴシック" charset="0"/>
                <a:cs typeface="ＭＳ Ｐゴシック" charset="0"/>
              </a:rPr>
              <a:t>the first time and the number of participants are:</a:t>
            </a:r>
          </a:p>
          <a:p>
            <a:r>
              <a:rPr lang="en-US" sz="1200" b="0" i="0" u="none" strike="noStrike" kern="1200" baseline="0" dirty="0" smtClean="0">
                <a:solidFill>
                  <a:schemeClr val="tx1"/>
                </a:solidFill>
                <a:latin typeface="+mn-lt"/>
                <a:ea typeface="ＭＳ Ｐゴシック" charset="0"/>
                <a:cs typeface="ＭＳ Ｐゴシック" charset="0"/>
              </a:rPr>
              <a:t>• World Federation of the Deaf: 14</a:t>
            </a:r>
          </a:p>
          <a:p>
            <a:r>
              <a:rPr lang="en-US" sz="1200" b="0" i="0" u="none" strike="noStrike" kern="1200" baseline="0" dirty="0" smtClean="0">
                <a:solidFill>
                  <a:schemeClr val="tx1"/>
                </a:solidFill>
                <a:latin typeface="+mn-lt"/>
                <a:ea typeface="ＭＳ Ｐゴシック" charset="0"/>
                <a:cs typeface="ＭＳ Ｐゴシック" charset="0"/>
              </a:rPr>
              <a:t>• World Blind Union: 10</a:t>
            </a:r>
          </a:p>
          <a:p>
            <a:r>
              <a:rPr lang="en-US" sz="1200" b="0" i="0" u="none" strike="noStrike" kern="1200" baseline="0" dirty="0" smtClean="0">
                <a:solidFill>
                  <a:schemeClr val="tx1"/>
                </a:solidFill>
                <a:latin typeface="+mn-lt"/>
                <a:ea typeface="ＭＳ Ｐゴシック" charset="0"/>
                <a:cs typeface="ＭＳ Ｐゴシック" charset="0"/>
              </a:rPr>
              <a:t>• European Union of Service Providers: 7</a:t>
            </a:r>
          </a:p>
          <a:p>
            <a:endParaRPr lang="en-US" sz="1200" b="0" i="0" u="none" strike="noStrike" kern="1200" baseline="0" dirty="0" smtClean="0">
              <a:solidFill>
                <a:schemeClr val="tx1"/>
              </a:solidFill>
              <a:latin typeface="+mn-lt"/>
              <a:ea typeface="ＭＳ Ｐゴシック" charset="0"/>
              <a:cs typeface="ＭＳ Ｐゴシック" charset="0"/>
            </a:endParaRPr>
          </a:p>
          <a:p>
            <a:r>
              <a:rPr lang="en-US" sz="1200" b="1" i="0" u="none" strike="noStrike" kern="1200" baseline="0" dirty="0" smtClean="0">
                <a:solidFill>
                  <a:schemeClr val="tx1"/>
                </a:solidFill>
                <a:latin typeface="+mn-lt"/>
                <a:ea typeface="ＭＳ Ｐゴシック" charset="0"/>
                <a:cs typeface="ＭＳ Ｐゴシック" charset="0"/>
              </a:rPr>
              <a:t>21 questions in 2017</a:t>
            </a:r>
          </a:p>
          <a:p>
            <a:endParaRPr lang="en-US" sz="1200" b="0" i="0" u="none" strike="noStrike" kern="1200" baseline="0" dirty="0" smtClean="0">
              <a:solidFill>
                <a:schemeClr val="tx1"/>
              </a:solidFill>
              <a:latin typeface="+mn-lt"/>
              <a:ea typeface="ＭＳ Ｐゴシック" charset="0"/>
              <a:cs typeface="ＭＳ Ｐゴシック" charset="0"/>
            </a:endParaRPr>
          </a:p>
          <a:p>
            <a:r>
              <a:rPr lang="en-US" sz="1200" b="0" i="0" u="none" strike="noStrike" kern="1200" baseline="0" dirty="0" smtClean="0">
                <a:solidFill>
                  <a:schemeClr val="tx1"/>
                </a:solidFill>
                <a:latin typeface="+mn-lt"/>
                <a:ea typeface="ＭＳ Ｐゴシック" charset="0"/>
                <a:cs typeface="ＭＳ Ｐゴシック" charset="0"/>
              </a:rPr>
              <a:t>In 2017, the questionnaire consisted of 21 questions,</a:t>
            </a:r>
          </a:p>
          <a:p>
            <a:r>
              <a:rPr lang="en-US" sz="1200" b="0" i="0" u="none" strike="noStrike" kern="1200" baseline="0" dirty="0" smtClean="0">
                <a:solidFill>
                  <a:schemeClr val="tx1"/>
                </a:solidFill>
                <a:latin typeface="+mn-lt"/>
                <a:ea typeface="ＭＳ Ｐゴシック" charset="0"/>
                <a:cs typeface="ＭＳ Ｐゴシック" charset="0"/>
              </a:rPr>
              <a:t>15 of which have been part of the survey since 2013.</a:t>
            </a:r>
          </a:p>
          <a:p>
            <a:r>
              <a:rPr lang="en-US" sz="1200" b="0" i="0" u="none" strike="noStrike" kern="1200" baseline="0" dirty="0" smtClean="0">
                <a:solidFill>
                  <a:schemeClr val="tx1"/>
                </a:solidFill>
                <a:latin typeface="+mn-lt"/>
                <a:ea typeface="ＭＳ Ｐゴシック" charset="0"/>
                <a:cs typeface="ＭＳ Ｐゴシック" charset="0"/>
              </a:rPr>
              <a:t>Another four have been added on employment – this</a:t>
            </a:r>
          </a:p>
          <a:p>
            <a:r>
              <a:rPr lang="en-US" sz="1200" b="0" i="0" u="none" strike="noStrike" kern="1200" baseline="0" dirty="0" smtClean="0">
                <a:solidFill>
                  <a:schemeClr val="tx1"/>
                </a:solidFill>
                <a:latin typeface="+mn-lt"/>
                <a:ea typeface="ＭＳ Ｐゴシック" charset="0"/>
                <a:cs typeface="ＭＳ Ｐゴシック" charset="0"/>
              </a:rPr>
              <a:t>year’s research focus. Two of the questions related</a:t>
            </a:r>
          </a:p>
          <a:p>
            <a:r>
              <a:rPr lang="en-US" sz="1200" b="0" i="0" u="none" strike="noStrike" kern="1200" baseline="0" dirty="0" smtClean="0">
                <a:solidFill>
                  <a:schemeClr val="tx1"/>
                </a:solidFill>
                <a:latin typeface="+mn-lt"/>
                <a:ea typeface="ＭＳ Ｐゴシック" charset="0"/>
                <a:cs typeface="ＭＳ Ｐゴシック" charset="0"/>
              </a:rPr>
              <a:t>to employment also target the Sustainable Development</a:t>
            </a:r>
          </a:p>
          <a:p>
            <a:r>
              <a:rPr lang="en-US" sz="1200" b="0" i="0" u="none" strike="noStrike" kern="1200" baseline="0" dirty="0" smtClean="0">
                <a:solidFill>
                  <a:schemeClr val="tx1"/>
                </a:solidFill>
                <a:latin typeface="+mn-lt"/>
                <a:ea typeface="ＭＳ Ｐゴシック" charset="0"/>
                <a:cs typeface="ＭＳ Ｐゴシック" charset="0"/>
              </a:rPr>
              <a:t>Goals (SDGs), especially Goal 8, which asks</a:t>
            </a:r>
          </a:p>
          <a:p>
            <a:r>
              <a:rPr lang="en-US" sz="1200" b="0" i="0" u="none" strike="noStrike" kern="1200" baseline="0" dirty="0" smtClean="0">
                <a:solidFill>
                  <a:schemeClr val="tx1"/>
                </a:solidFill>
                <a:latin typeface="+mn-lt"/>
                <a:ea typeface="ＭＳ Ｐゴシック" charset="0"/>
                <a:cs typeface="ＭＳ Ｐゴシック" charset="0"/>
              </a:rPr>
              <a:t>for meaningful employment of young people and</a:t>
            </a:r>
          </a:p>
          <a:p>
            <a:r>
              <a:rPr lang="en-US" sz="1200" b="0" i="0" u="none" strike="noStrike" kern="1200" baseline="0" dirty="0" smtClean="0">
                <a:solidFill>
                  <a:schemeClr val="tx1"/>
                </a:solidFill>
                <a:latin typeface="+mn-lt"/>
                <a:ea typeface="ＭＳ Ｐゴシック" charset="0"/>
                <a:cs typeface="ＭＳ Ｐゴシック" charset="0"/>
              </a:rPr>
              <a:t>persons with disabilities. In response to the launch of</a:t>
            </a:r>
          </a:p>
          <a:p>
            <a:r>
              <a:rPr lang="en-US" sz="1200" b="0" i="0" u="none" strike="noStrike" kern="1200" baseline="0" dirty="0" smtClean="0">
                <a:solidFill>
                  <a:schemeClr val="tx1"/>
                </a:solidFill>
                <a:latin typeface="+mn-lt"/>
                <a:ea typeface="ＭＳ Ｐゴシック" charset="0"/>
                <a:cs typeface="ＭＳ Ｐゴシック" charset="0"/>
              </a:rPr>
              <a:t>the SDGs, another question has been added this year,</a:t>
            </a:r>
          </a:p>
          <a:p>
            <a:r>
              <a:rPr lang="en-US" sz="1200" b="0" i="0" u="none" strike="noStrike" kern="1200" baseline="0" dirty="0" smtClean="0">
                <a:solidFill>
                  <a:schemeClr val="tx1"/>
                </a:solidFill>
                <a:latin typeface="+mn-lt"/>
                <a:ea typeface="ＭＳ Ｐゴシック" charset="0"/>
                <a:cs typeface="ＭＳ Ｐゴシック" charset="0"/>
              </a:rPr>
              <a:t>asking for the availability of data related to persons</a:t>
            </a:r>
          </a:p>
          <a:p>
            <a:r>
              <a:rPr lang="en-US" sz="1200" b="0" i="0" u="none" strike="noStrike" kern="1200" baseline="0" dirty="0" smtClean="0">
                <a:solidFill>
                  <a:schemeClr val="tx1"/>
                </a:solidFill>
                <a:latin typeface="+mn-lt"/>
                <a:ea typeface="ＭＳ Ｐゴシック" charset="0"/>
                <a:cs typeface="ＭＳ Ｐゴシック" charset="0"/>
              </a:rPr>
              <a:t>with disabilities living in institutions.</a:t>
            </a:r>
          </a:p>
          <a:p>
            <a:endParaRPr lang="en-US" sz="1200" b="0" i="0" u="none" strike="noStrike" kern="1200" baseline="0" dirty="0" smtClean="0">
              <a:solidFill>
                <a:schemeClr val="tx1"/>
              </a:solidFill>
              <a:latin typeface="+mn-lt"/>
              <a:ea typeface="ＭＳ Ｐゴシック" charset="0"/>
              <a:cs typeface="ＭＳ Ｐゴシック" charset="0"/>
            </a:endParaRPr>
          </a:p>
          <a:p>
            <a:pPr marL="171450" indent="-171450">
              <a:buFont typeface="Arial"/>
              <a:buChar char="•"/>
            </a:pPr>
            <a:r>
              <a:rPr lang="en-US" sz="1200" b="1" i="1" u="none" strike="noStrike" kern="1200" baseline="0" dirty="0" smtClean="0">
                <a:solidFill>
                  <a:schemeClr val="tx1"/>
                </a:solidFill>
                <a:latin typeface="+mn-lt"/>
                <a:ea typeface="ＭＳ Ｐゴシック" charset="0"/>
                <a:cs typeface="ＭＳ Ｐゴシック" charset="0"/>
              </a:rPr>
              <a:t>Does the state oblige employers to take the necessary action on accommodations made in the workplace for all employees with disabilities?</a:t>
            </a:r>
          </a:p>
          <a:p>
            <a:pPr marL="171450" indent="-171450">
              <a:buFont typeface="Arial"/>
              <a:buChar char="•"/>
            </a:pPr>
            <a:endParaRPr lang="en-US" sz="1200" b="1" i="0" u="none" strike="noStrike" kern="1200" baseline="0" dirty="0" smtClean="0">
              <a:solidFill>
                <a:schemeClr val="tx1"/>
              </a:solidFill>
              <a:latin typeface="+mn-lt"/>
              <a:ea typeface="ＭＳ Ｐゴシック" charset="0"/>
              <a:cs typeface="ＭＳ Ｐゴシック" charset="0"/>
            </a:endParaRPr>
          </a:p>
          <a:p>
            <a:pPr marL="171450" indent="-171450">
              <a:buFont typeface="Arial"/>
              <a:buChar char="•"/>
            </a:pPr>
            <a:r>
              <a:rPr lang="en-US" sz="1200" b="1" i="1" u="none" strike="noStrike" kern="1200" baseline="0" dirty="0" smtClean="0">
                <a:solidFill>
                  <a:schemeClr val="tx1"/>
                </a:solidFill>
                <a:latin typeface="+mn-lt"/>
                <a:ea typeface="ＭＳ Ｐゴシック" charset="0"/>
                <a:cs typeface="ＭＳ Ｐゴシック" charset="0"/>
              </a:rPr>
              <a:t>Is the number of persons with disabilities employed by the state both calculated and published?</a:t>
            </a:r>
          </a:p>
          <a:p>
            <a:pPr marL="171450" indent="-171450">
              <a:buFont typeface="Arial"/>
              <a:buChar char="•"/>
            </a:pPr>
            <a:endParaRPr lang="en-US" sz="1200" b="1" i="0" u="none" strike="noStrike" kern="1200" baseline="0" dirty="0" smtClean="0">
              <a:solidFill>
                <a:schemeClr val="tx1"/>
              </a:solidFill>
              <a:latin typeface="+mn-lt"/>
              <a:ea typeface="ＭＳ Ｐゴシック" charset="0"/>
              <a:cs typeface="ＭＳ Ｐゴシック" charset="0"/>
            </a:endParaRPr>
          </a:p>
          <a:p>
            <a:pPr marL="171450" indent="-171450">
              <a:buFont typeface="Arial"/>
              <a:buChar char="•"/>
            </a:pPr>
            <a:r>
              <a:rPr lang="en-US" sz="1200" b="1" i="1" u="none" strike="noStrike" kern="1200" baseline="0" dirty="0" smtClean="0">
                <a:solidFill>
                  <a:schemeClr val="tx1"/>
                </a:solidFill>
                <a:latin typeface="+mn-lt"/>
                <a:ea typeface="ＭＳ Ｐゴシック" charset="0"/>
                <a:cs typeface="ＭＳ Ｐゴシック" charset="0"/>
              </a:rPr>
              <a:t>Did the percentage of persons with disabilities employed increase in calendar year?</a:t>
            </a:r>
          </a:p>
          <a:p>
            <a:pPr marL="171450" indent="-171450">
              <a:buFont typeface="Arial"/>
              <a:buChar char="•"/>
            </a:pPr>
            <a:endParaRPr lang="en-US" sz="1200" b="1" i="0" u="none" strike="noStrike" kern="1200" baseline="0" dirty="0" smtClean="0">
              <a:solidFill>
                <a:schemeClr val="tx1"/>
              </a:solidFill>
              <a:latin typeface="+mn-lt"/>
              <a:ea typeface="ＭＳ Ｐゴシック" charset="0"/>
              <a:cs typeface="ＭＳ Ｐゴシック" charset="0"/>
            </a:endParaRPr>
          </a:p>
          <a:p>
            <a:pPr marL="171450" indent="-171450">
              <a:buFont typeface="Arial"/>
              <a:buChar char="•"/>
            </a:pPr>
            <a:r>
              <a:rPr lang="en-US" sz="1200" b="1" i="1" u="none" strike="noStrike" kern="1200" baseline="0" dirty="0" smtClean="0">
                <a:solidFill>
                  <a:schemeClr val="tx1"/>
                </a:solidFill>
                <a:latin typeface="+mn-lt"/>
                <a:ea typeface="ＭＳ Ｐゴシック" charset="0"/>
                <a:cs typeface="ＭＳ Ｐゴシック" charset="0"/>
              </a:rPr>
              <a:t>Are official statistics about education and employment of persons with disabilities published at least every ten years?</a:t>
            </a:r>
          </a:p>
          <a:p>
            <a:pPr marL="171450" indent="-171450">
              <a:buFont typeface="Arial"/>
              <a:buChar char="•"/>
            </a:pPr>
            <a:endParaRPr lang="en-US" sz="1200" b="1" i="0" u="none" strike="noStrike" kern="1200" baseline="0" dirty="0" smtClean="0">
              <a:solidFill>
                <a:schemeClr val="tx1"/>
              </a:solidFill>
              <a:latin typeface="+mn-lt"/>
              <a:ea typeface="ＭＳ Ｐゴシック" charset="0"/>
              <a:cs typeface="ＭＳ Ｐゴシック" charset="0"/>
            </a:endParaRPr>
          </a:p>
          <a:p>
            <a:pPr marL="171450" indent="-171450">
              <a:buFont typeface="Arial"/>
              <a:buChar char="•"/>
            </a:pPr>
            <a:r>
              <a:rPr lang="en-US" b="1" i="1" baseline="0" dirty="0" smtClean="0">
                <a:latin typeface="Calibri" charset="0"/>
              </a:rPr>
              <a:t>In your country, are there data available on the employment rate of young people with disabilities?</a:t>
            </a:r>
          </a:p>
          <a:p>
            <a:pPr marL="171450" indent="-171450">
              <a:buFont typeface="Arial"/>
              <a:buChar char="•"/>
            </a:pPr>
            <a:endParaRPr lang="en-US" b="1" i="1" baseline="0" dirty="0" smtClean="0">
              <a:latin typeface="Calibri" charset="0"/>
            </a:endParaRPr>
          </a:p>
          <a:p>
            <a:pPr marL="171450" indent="-171450">
              <a:buFont typeface="Arial"/>
              <a:buChar char="•"/>
            </a:pPr>
            <a:r>
              <a:rPr lang="en-US" b="1" i="1" baseline="0" dirty="0" smtClean="0">
                <a:latin typeface="Calibri" charset="0"/>
              </a:rPr>
              <a:t>Compared to five years ago, has availability of data improved?</a:t>
            </a:r>
          </a:p>
          <a:p>
            <a:pPr marL="171450" indent="-171450">
              <a:buFont typeface="Arial"/>
              <a:buChar char="•"/>
            </a:pPr>
            <a:endParaRPr lang="en-US" b="1" i="1" baseline="0" dirty="0" smtClean="0">
              <a:latin typeface="Calibri" charset="0"/>
            </a:endParaRPr>
          </a:p>
          <a:p>
            <a:pPr marL="0" indent="0">
              <a:buFont typeface="Arial"/>
              <a:buNone/>
            </a:pPr>
            <a:r>
              <a:rPr lang="en-US" sz="1200" b="1" i="0" u="none" strike="noStrike" kern="1200" baseline="0" dirty="0" smtClean="0">
                <a:solidFill>
                  <a:schemeClr val="tx1"/>
                </a:solidFill>
                <a:latin typeface="+mn-lt"/>
                <a:ea typeface="ＭＳ Ｐゴシック" charset="0"/>
                <a:cs typeface="ＭＳ Ｐゴシック" charset="0"/>
              </a:rPr>
              <a:t>Disaggregation</a:t>
            </a:r>
          </a:p>
          <a:p>
            <a:pPr marL="0" indent="0">
              <a:buFont typeface="Arial"/>
              <a:buNone/>
            </a:pPr>
            <a:endParaRPr lang="en-US" sz="1200" b="0" i="0" u="none" strike="noStrike" kern="1200" baseline="0" dirty="0" smtClean="0">
              <a:solidFill>
                <a:schemeClr val="tx1"/>
              </a:solidFill>
              <a:latin typeface="+mn-lt"/>
              <a:ea typeface="ＭＳ Ｐゴシック" charset="0"/>
              <a:cs typeface="ＭＳ Ｐゴシック" charset="0"/>
            </a:endParaRPr>
          </a:p>
          <a:p>
            <a:pPr marL="171450" indent="-171450">
              <a:buFont typeface="Arial"/>
              <a:buChar char="•"/>
            </a:pPr>
            <a:r>
              <a:rPr lang="en-US" sz="1200" b="0" i="0" u="none" strike="noStrike" kern="1200" baseline="0" dirty="0" smtClean="0">
                <a:solidFill>
                  <a:schemeClr val="tx1"/>
                </a:solidFill>
                <a:latin typeface="+mn-lt"/>
                <a:ea typeface="ＭＳ Ｐゴシック" charset="0"/>
                <a:cs typeface="ＭＳ Ｐゴシック" charset="0"/>
              </a:rPr>
              <a:t>Accessibility</a:t>
            </a:r>
          </a:p>
          <a:p>
            <a:pPr marL="171450" indent="-171450">
              <a:buFont typeface="Arial"/>
              <a:buChar char="•"/>
            </a:pPr>
            <a:r>
              <a:rPr lang="en-US" sz="1200" b="0" i="0" u="none" strike="noStrike" kern="1200" baseline="0" dirty="0" smtClean="0">
                <a:solidFill>
                  <a:schemeClr val="tx1"/>
                </a:solidFill>
                <a:latin typeface="+mn-lt"/>
                <a:ea typeface="ＭＳ Ｐゴシック" charset="0"/>
                <a:cs typeface="ＭＳ Ｐゴシック" charset="0"/>
              </a:rPr>
              <a:t>Built</a:t>
            </a:r>
          </a:p>
          <a:p>
            <a:pPr marL="171450" indent="-171450">
              <a:buFont typeface="Arial"/>
              <a:buChar char="•"/>
            </a:pPr>
            <a:r>
              <a:rPr lang="en-US" sz="1200" b="0" i="0" u="none" strike="noStrike" kern="1200" baseline="0" dirty="0" smtClean="0">
                <a:solidFill>
                  <a:schemeClr val="tx1"/>
                </a:solidFill>
                <a:latin typeface="+mn-lt"/>
                <a:ea typeface="ＭＳ Ｐゴシック" charset="0"/>
                <a:cs typeface="ＭＳ Ｐゴシック" charset="0"/>
              </a:rPr>
              <a:t>environment</a:t>
            </a:r>
          </a:p>
          <a:p>
            <a:pPr marL="171450" indent="-171450">
              <a:buFont typeface="Arial"/>
              <a:buChar char="•"/>
            </a:pPr>
            <a:r>
              <a:rPr lang="en-US" sz="1200" b="0" i="0" u="none" strike="noStrike" kern="1200" baseline="0" dirty="0" smtClean="0">
                <a:solidFill>
                  <a:schemeClr val="tx1"/>
                </a:solidFill>
                <a:latin typeface="+mn-lt"/>
                <a:ea typeface="ＭＳ Ｐゴシック" charset="0"/>
                <a:cs typeface="ＭＳ Ｐゴシック" charset="0"/>
              </a:rPr>
              <a:t>Data</a:t>
            </a:r>
          </a:p>
          <a:p>
            <a:pPr marL="171450" indent="-171450">
              <a:buFont typeface="Arial"/>
              <a:buChar char="•"/>
            </a:pPr>
            <a:r>
              <a:rPr lang="en-US" sz="1200" b="0" i="0" u="none" strike="noStrike" kern="1200" baseline="0" dirty="0" smtClean="0">
                <a:solidFill>
                  <a:schemeClr val="tx1"/>
                </a:solidFill>
                <a:latin typeface="+mn-lt"/>
                <a:ea typeface="ＭＳ Ｐゴシック" charset="0"/>
                <a:cs typeface="ＭＳ Ｐゴシック" charset="0"/>
              </a:rPr>
              <a:t>Education</a:t>
            </a:r>
          </a:p>
          <a:p>
            <a:pPr marL="171450" indent="-171450">
              <a:buFont typeface="Arial"/>
              <a:buChar char="•"/>
            </a:pPr>
            <a:r>
              <a:rPr lang="en-US" sz="1200" b="0" i="0" u="none" strike="noStrike" kern="1200" baseline="0" dirty="0" smtClean="0">
                <a:solidFill>
                  <a:schemeClr val="tx1"/>
                </a:solidFill>
                <a:latin typeface="+mn-lt"/>
                <a:ea typeface="ＭＳ Ｐゴシック" charset="0"/>
                <a:cs typeface="ＭＳ Ｐゴシック" charset="0"/>
              </a:rPr>
              <a:t>Emergency</a:t>
            </a:r>
          </a:p>
          <a:p>
            <a:pPr marL="171450" indent="-171450">
              <a:buFont typeface="Arial"/>
              <a:buChar char="•"/>
            </a:pPr>
            <a:r>
              <a:rPr lang="en-US" sz="1200" b="0" i="0" u="none" strike="noStrike" kern="1200" baseline="0" dirty="0" smtClean="0">
                <a:solidFill>
                  <a:schemeClr val="tx1"/>
                </a:solidFill>
                <a:latin typeface="+mn-lt"/>
                <a:ea typeface="ＭＳ Ｐゴシック" charset="0"/>
                <a:cs typeface="ＭＳ Ｐゴシック" charset="0"/>
              </a:rPr>
              <a:t>Employment</a:t>
            </a:r>
          </a:p>
          <a:p>
            <a:pPr marL="171450" indent="-171450">
              <a:buFont typeface="Arial"/>
              <a:buChar char="•"/>
            </a:pPr>
            <a:r>
              <a:rPr lang="en-US" sz="1200" b="0" i="0" u="none" strike="noStrike" kern="1200" baseline="0" dirty="0" smtClean="0">
                <a:solidFill>
                  <a:schemeClr val="tx1"/>
                </a:solidFill>
                <a:latin typeface="+mn-lt"/>
                <a:ea typeface="ＭＳ Ｐゴシック" charset="0"/>
                <a:cs typeface="ＭＳ Ｐゴシック" charset="0"/>
              </a:rPr>
              <a:t>ICT</a:t>
            </a:r>
          </a:p>
          <a:p>
            <a:pPr marL="171450" indent="-171450">
              <a:buFont typeface="Arial"/>
              <a:buChar char="•"/>
            </a:pPr>
            <a:r>
              <a:rPr lang="en-US" sz="1200" b="0" i="0" u="none" strike="noStrike" kern="1200" baseline="0" dirty="0" smtClean="0">
                <a:solidFill>
                  <a:schemeClr val="tx1"/>
                </a:solidFill>
                <a:latin typeface="+mn-lt"/>
                <a:ea typeface="ＭＳ Ｐゴシック" charset="0"/>
                <a:cs typeface="ＭＳ Ｐゴシック" charset="0"/>
              </a:rPr>
              <a:t>Independent</a:t>
            </a:r>
          </a:p>
          <a:p>
            <a:pPr marL="171450" indent="-171450">
              <a:buFont typeface="Arial"/>
              <a:buChar char="•"/>
            </a:pPr>
            <a:r>
              <a:rPr lang="en-US" sz="1200" b="0" i="0" u="none" strike="noStrike" kern="1200" baseline="0" dirty="0" smtClean="0">
                <a:solidFill>
                  <a:schemeClr val="tx1"/>
                </a:solidFill>
                <a:latin typeface="+mn-lt"/>
                <a:ea typeface="ＭＳ Ｐゴシック" charset="0"/>
                <a:cs typeface="ＭＳ Ｐゴシック" charset="0"/>
              </a:rPr>
              <a:t>Living</a:t>
            </a:r>
          </a:p>
          <a:p>
            <a:pPr marL="171450" indent="-171450">
              <a:buFont typeface="Arial"/>
              <a:buChar char="•"/>
            </a:pPr>
            <a:r>
              <a:rPr lang="en-US" sz="1200" b="0" i="0" u="none" strike="noStrike" kern="1200" baseline="0" dirty="0" smtClean="0">
                <a:solidFill>
                  <a:schemeClr val="tx1"/>
                </a:solidFill>
                <a:latin typeface="+mn-lt"/>
                <a:ea typeface="ＭＳ Ｐゴシック" charset="0"/>
                <a:cs typeface="ＭＳ Ｐゴシック" charset="0"/>
              </a:rPr>
              <a:t>Sustainable</a:t>
            </a:r>
          </a:p>
          <a:p>
            <a:pPr marL="171450" indent="-171450">
              <a:buFont typeface="Arial"/>
              <a:buChar char="•"/>
            </a:pPr>
            <a:r>
              <a:rPr lang="en-US" sz="1200" b="0" i="0" u="none" strike="noStrike" kern="1200" baseline="0" dirty="0" smtClean="0">
                <a:solidFill>
                  <a:schemeClr val="tx1"/>
                </a:solidFill>
                <a:latin typeface="+mn-lt"/>
                <a:ea typeface="ＭＳ Ｐゴシック" charset="0"/>
                <a:cs typeface="ＭＳ Ｐゴシック" charset="0"/>
              </a:rPr>
              <a:t>Dev. Goals</a:t>
            </a:r>
          </a:p>
          <a:p>
            <a:pPr marL="171450" indent="-171450">
              <a:buFont typeface="Arial"/>
              <a:buChar char="•"/>
            </a:pPr>
            <a:r>
              <a:rPr lang="en-US" sz="1200" b="0" i="0" u="none" strike="noStrike" kern="1200" baseline="0" dirty="0" smtClean="0">
                <a:solidFill>
                  <a:schemeClr val="tx1"/>
                </a:solidFill>
                <a:latin typeface="+mn-lt"/>
                <a:ea typeface="ＭＳ Ｐゴシック" charset="0"/>
                <a:cs typeface="ＭＳ Ｐゴシック" charset="0"/>
              </a:rPr>
              <a:t>Transportation</a:t>
            </a:r>
          </a:p>
          <a:p>
            <a:pPr marL="171450" indent="-171450">
              <a:buFont typeface="Arial"/>
              <a:buChar char="•"/>
            </a:pPr>
            <a:r>
              <a:rPr lang="en-US" sz="1200" b="0" i="0" u="none" strike="noStrike" kern="1200" baseline="0" dirty="0" smtClean="0">
                <a:solidFill>
                  <a:schemeClr val="tx1"/>
                </a:solidFill>
                <a:latin typeface="+mn-lt"/>
                <a:ea typeface="ＭＳ Ｐゴシック" charset="0"/>
                <a:cs typeface="ＭＳ Ｐゴシック" charset="0"/>
              </a:rPr>
              <a:t>UN CRPD</a:t>
            </a:r>
          </a:p>
          <a:p>
            <a:pPr marL="0" indent="0">
              <a:buFont typeface="Arial"/>
              <a:buNone/>
            </a:pPr>
            <a:endParaRPr lang="en-US" sz="1200" b="0" i="0" u="none" strike="noStrike" kern="1200" baseline="0" dirty="0" smtClean="0">
              <a:solidFill>
                <a:schemeClr val="tx1"/>
              </a:solidFill>
              <a:latin typeface="+mn-lt"/>
              <a:ea typeface="ＭＳ Ｐゴシック" charset="0"/>
              <a:cs typeface="ＭＳ Ｐゴシック" charset="0"/>
            </a:endParaRPr>
          </a:p>
          <a:p>
            <a:pPr marL="171450" indent="-171450">
              <a:buFont typeface="Arial"/>
              <a:buChar char="•"/>
            </a:pPr>
            <a:r>
              <a:rPr lang="en-US" sz="1200" b="0" i="0" u="none" strike="noStrike" kern="1200" baseline="0" dirty="0" smtClean="0">
                <a:solidFill>
                  <a:schemeClr val="tx1"/>
                </a:solidFill>
                <a:latin typeface="+mn-lt"/>
                <a:ea typeface="ＭＳ Ｐゴシック" charset="0"/>
                <a:cs typeface="ＭＳ Ｐゴシック" charset="0"/>
              </a:rPr>
              <a:t>Social Indicators disaggregated by world region</a:t>
            </a:r>
          </a:p>
          <a:p>
            <a:pPr marL="171450" indent="-171450">
              <a:buFont typeface="Arial"/>
              <a:buChar char="•"/>
            </a:pPr>
            <a:r>
              <a:rPr lang="en-US" sz="1200" b="0" i="0" u="none" strike="noStrike" kern="1200" baseline="0" dirty="0" smtClean="0">
                <a:solidFill>
                  <a:schemeClr val="tx1"/>
                </a:solidFill>
                <a:latin typeface="+mn-lt"/>
                <a:ea typeface="ＭＳ Ｐゴシック" charset="0"/>
                <a:cs typeface="ＭＳ Ｐゴシック" charset="0"/>
              </a:rPr>
              <a:t>Social Indicators disaggregated by UN CRPD ratification</a:t>
            </a:r>
          </a:p>
          <a:p>
            <a:pPr marL="171450" indent="-171450">
              <a:buFont typeface="Arial"/>
              <a:buChar char="•"/>
            </a:pPr>
            <a:r>
              <a:rPr lang="en-US" sz="1200" b="0" i="0" u="none" strike="noStrike" kern="1200" baseline="0" dirty="0" smtClean="0">
                <a:solidFill>
                  <a:schemeClr val="tx1"/>
                </a:solidFill>
                <a:latin typeface="+mn-lt"/>
                <a:ea typeface="ＭＳ Ｐゴシック" charset="0"/>
                <a:cs typeface="ＭＳ Ｐゴシック" charset="0"/>
              </a:rPr>
              <a:t>Social Indicators disaggregated by the UNDP Country Development Index</a:t>
            </a:r>
          </a:p>
          <a:p>
            <a:pPr marL="171450" indent="-171450">
              <a:buFont typeface="Arial"/>
              <a:buChar char="•"/>
            </a:pPr>
            <a:r>
              <a:rPr lang="en-US" sz="1200" b="0" i="0" u="none" strike="noStrike" kern="1200" baseline="0" dirty="0" smtClean="0">
                <a:solidFill>
                  <a:schemeClr val="tx1"/>
                </a:solidFill>
                <a:latin typeface="+mn-lt"/>
                <a:ea typeface="ＭＳ Ｐゴシック" charset="0"/>
                <a:cs typeface="ＭＳ Ｐゴシック" charset="0"/>
              </a:rPr>
              <a:t>Selected world regions disaggregated by the UNDP Country Development Index and region</a:t>
            </a:r>
          </a:p>
          <a:p>
            <a:pPr marL="171450" indent="-171450">
              <a:buFont typeface="Arial"/>
              <a:buChar char="•"/>
            </a:pPr>
            <a:r>
              <a:rPr lang="en-US" sz="1200" b="0" i="0" u="none" strike="noStrike" kern="1200" baseline="0" dirty="0" smtClean="0">
                <a:solidFill>
                  <a:schemeClr val="tx1"/>
                </a:solidFill>
                <a:latin typeface="+mn-lt"/>
                <a:ea typeface="ＭＳ Ｐゴシック" charset="0"/>
                <a:cs typeface="ＭＳ Ｐゴシック" charset="0"/>
              </a:rPr>
              <a:t>Social Indicators disaggregated by selected country groups</a:t>
            </a:r>
          </a:p>
          <a:p>
            <a:pPr marL="171450" indent="-171450">
              <a:buFont typeface="Arial"/>
              <a:buChar char="•"/>
            </a:pPr>
            <a:r>
              <a:rPr lang="en-US" sz="1200" b="0" i="0" u="none" strike="noStrike" kern="1200" baseline="0" dirty="0" smtClean="0">
                <a:solidFill>
                  <a:schemeClr val="tx1"/>
                </a:solidFill>
                <a:latin typeface="+mn-lt"/>
                <a:ea typeface="ＭＳ Ｐゴシック" charset="0"/>
                <a:cs typeface="ＭＳ Ｐゴシック" charset="0"/>
              </a:rPr>
              <a:t>Social Indicators disaggregated by economic membership organizations</a:t>
            </a:r>
          </a:p>
          <a:p>
            <a:pPr marL="171450" indent="-171450">
              <a:buFont typeface="Arial"/>
              <a:buChar char="•"/>
            </a:pPr>
            <a:r>
              <a:rPr lang="en-US" sz="1200" b="0" i="0" u="none" strike="noStrike" kern="1200" baseline="0" dirty="0" smtClean="0">
                <a:solidFill>
                  <a:schemeClr val="tx1"/>
                </a:solidFill>
                <a:latin typeface="+mn-lt"/>
                <a:ea typeface="ＭＳ Ｐゴシック" charset="0"/>
                <a:cs typeface="ＭＳ Ｐゴシック" charset="0"/>
              </a:rPr>
              <a:t>Social Indicators disaggregated by membership of respondees in umbrella organizations</a:t>
            </a:r>
            <a:endParaRPr lang="en-US" b="0" i="0" baseline="0" dirty="0" smtClean="0">
              <a:latin typeface="Calibri" charset="0"/>
            </a:endParaRPr>
          </a:p>
          <a:p>
            <a:pPr marL="171450" indent="-171450">
              <a:buFont typeface="Arial"/>
              <a:buChar char="•"/>
            </a:pPr>
            <a:endParaRPr lang="en-US" b="1" i="1" baseline="0" dirty="0" smtClean="0">
              <a:latin typeface="Calibri" charset="0"/>
            </a:endParaRPr>
          </a:p>
          <a:p>
            <a:pPr marL="0" indent="0">
              <a:buFont typeface="Arial"/>
              <a:buNone/>
            </a:pPr>
            <a:endParaRPr lang="en-US" b="0" i="0" baseline="0" dirty="0" smtClean="0">
              <a:latin typeface="Calibri" charset="0"/>
            </a:endParaRPr>
          </a:p>
          <a:p>
            <a:pPr eaLnBrk="1" hangingPunct="1">
              <a:spcBef>
                <a:spcPct val="0"/>
              </a:spcBef>
            </a:pPr>
            <a:endParaRPr lang="en-US" i="0" dirty="0">
              <a:latin typeface="Calibri" charset="0"/>
            </a:endParaRPr>
          </a:p>
        </p:txBody>
      </p:sp>
      <p:sp>
        <p:nvSpPr>
          <p:cNvPr id="26627"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800">
                <a:solidFill>
                  <a:schemeClr val="tx1"/>
                </a:solidFill>
                <a:latin typeface="Times New Roman" charset="0"/>
                <a:ea typeface="ＭＳ Ｐゴシック" charset="0"/>
                <a:cs typeface="ＭＳ Ｐゴシック" charset="0"/>
              </a:defRPr>
            </a:lvl1pPr>
            <a:lvl2pPr marL="742950" indent="-285750" eaLnBrk="0" hangingPunct="0">
              <a:defRPr sz="2800">
                <a:solidFill>
                  <a:schemeClr val="tx1"/>
                </a:solidFill>
                <a:latin typeface="Times New Roman" charset="0"/>
                <a:ea typeface="ＭＳ Ｐゴシック" charset="0"/>
              </a:defRPr>
            </a:lvl2pPr>
            <a:lvl3pPr marL="1143000" indent="-228600" eaLnBrk="0" hangingPunct="0">
              <a:defRPr sz="2800">
                <a:solidFill>
                  <a:schemeClr val="tx1"/>
                </a:solidFill>
                <a:latin typeface="Times New Roman" charset="0"/>
                <a:ea typeface="ＭＳ Ｐゴシック" charset="0"/>
              </a:defRPr>
            </a:lvl3pPr>
            <a:lvl4pPr marL="1600200" indent="-228600" eaLnBrk="0" hangingPunct="0">
              <a:defRPr sz="2800">
                <a:solidFill>
                  <a:schemeClr val="tx1"/>
                </a:solidFill>
                <a:latin typeface="Times New Roman" charset="0"/>
                <a:ea typeface="ＭＳ Ｐゴシック" charset="0"/>
              </a:defRPr>
            </a:lvl4pPr>
            <a:lvl5pPr marL="2057400" indent="-228600" eaLnBrk="0" hangingPunct="0">
              <a:defRPr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800">
                <a:solidFill>
                  <a:schemeClr val="tx1"/>
                </a:solidFill>
                <a:latin typeface="Times New Roman" charset="0"/>
                <a:ea typeface="ＭＳ Ｐゴシック" charset="0"/>
              </a:defRPr>
            </a:lvl9pPr>
          </a:lstStyle>
          <a:p>
            <a:pPr eaLnBrk="1" hangingPunct="1"/>
            <a:fld id="{1FF04A76-96D0-5948-8CB1-AAF9127AC1E9}" type="slidenum">
              <a:rPr lang="en-US" sz="1200"/>
              <a:pPr eaLnBrk="1" hangingPunct="1"/>
              <a:t>5</a:t>
            </a:fld>
            <a:endParaRPr lang="en-US" sz="1200" dirty="0"/>
          </a:p>
        </p:txBody>
      </p:sp>
    </p:spTree>
    <p:extLst>
      <p:ext uri="{BB962C8B-B14F-4D97-AF65-F5344CB8AC3E}">
        <p14:creationId xmlns:p14="http://schemas.microsoft.com/office/powerpoint/2010/main" val="30650853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867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dirty="0">
              <a:latin typeface="Calibri" charset="0"/>
            </a:endParaRPr>
          </a:p>
        </p:txBody>
      </p:sp>
      <p:sp>
        <p:nvSpPr>
          <p:cNvPr id="28675"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800">
                <a:solidFill>
                  <a:schemeClr val="tx1"/>
                </a:solidFill>
                <a:latin typeface="Times New Roman" charset="0"/>
                <a:ea typeface="ＭＳ Ｐゴシック" charset="0"/>
                <a:cs typeface="ＭＳ Ｐゴシック" charset="0"/>
              </a:defRPr>
            </a:lvl1pPr>
            <a:lvl2pPr marL="742950" indent="-285750" eaLnBrk="0" hangingPunct="0">
              <a:defRPr sz="2800">
                <a:solidFill>
                  <a:schemeClr val="tx1"/>
                </a:solidFill>
                <a:latin typeface="Times New Roman" charset="0"/>
                <a:ea typeface="ＭＳ Ｐゴシック" charset="0"/>
              </a:defRPr>
            </a:lvl2pPr>
            <a:lvl3pPr marL="1143000" indent="-228600" eaLnBrk="0" hangingPunct="0">
              <a:defRPr sz="2800">
                <a:solidFill>
                  <a:schemeClr val="tx1"/>
                </a:solidFill>
                <a:latin typeface="Times New Roman" charset="0"/>
                <a:ea typeface="ＭＳ Ｐゴシック" charset="0"/>
              </a:defRPr>
            </a:lvl3pPr>
            <a:lvl4pPr marL="1600200" indent="-228600" eaLnBrk="0" hangingPunct="0">
              <a:defRPr sz="2800">
                <a:solidFill>
                  <a:schemeClr val="tx1"/>
                </a:solidFill>
                <a:latin typeface="Times New Roman" charset="0"/>
                <a:ea typeface="ＭＳ Ｐゴシック" charset="0"/>
              </a:defRPr>
            </a:lvl4pPr>
            <a:lvl5pPr marL="2057400" indent="-228600" eaLnBrk="0" hangingPunct="0">
              <a:defRPr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800">
                <a:solidFill>
                  <a:schemeClr val="tx1"/>
                </a:solidFill>
                <a:latin typeface="Times New Roman" charset="0"/>
                <a:ea typeface="ＭＳ Ｐゴシック" charset="0"/>
              </a:defRPr>
            </a:lvl9pPr>
          </a:lstStyle>
          <a:p>
            <a:pPr eaLnBrk="1" hangingPunct="1"/>
            <a:fld id="{E00420E1-4D5B-8A4B-BD6A-FAE2352D1BBB}" type="slidenum">
              <a:rPr lang="en-US" sz="1200"/>
              <a:pPr eaLnBrk="1" hangingPunct="1"/>
              <a:t>6</a:t>
            </a:fld>
            <a:endParaRPr lang="en-US" sz="1200" dirty="0"/>
          </a:p>
        </p:txBody>
      </p:sp>
    </p:spTree>
    <p:extLst>
      <p:ext uri="{BB962C8B-B14F-4D97-AF65-F5344CB8AC3E}">
        <p14:creationId xmlns:p14="http://schemas.microsoft.com/office/powerpoint/2010/main" val="17842898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867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dirty="0">
              <a:latin typeface="Calibri" charset="0"/>
            </a:endParaRPr>
          </a:p>
        </p:txBody>
      </p:sp>
      <p:sp>
        <p:nvSpPr>
          <p:cNvPr id="28675"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800">
                <a:solidFill>
                  <a:schemeClr val="tx1"/>
                </a:solidFill>
                <a:latin typeface="Times New Roman" charset="0"/>
                <a:ea typeface="ＭＳ Ｐゴシック" charset="0"/>
                <a:cs typeface="ＭＳ Ｐゴシック" charset="0"/>
              </a:defRPr>
            </a:lvl1pPr>
            <a:lvl2pPr marL="742950" indent="-285750" eaLnBrk="0" hangingPunct="0">
              <a:defRPr sz="2800">
                <a:solidFill>
                  <a:schemeClr val="tx1"/>
                </a:solidFill>
                <a:latin typeface="Times New Roman" charset="0"/>
                <a:ea typeface="ＭＳ Ｐゴシック" charset="0"/>
              </a:defRPr>
            </a:lvl2pPr>
            <a:lvl3pPr marL="1143000" indent="-228600" eaLnBrk="0" hangingPunct="0">
              <a:defRPr sz="2800">
                <a:solidFill>
                  <a:schemeClr val="tx1"/>
                </a:solidFill>
                <a:latin typeface="Times New Roman" charset="0"/>
                <a:ea typeface="ＭＳ Ｐゴシック" charset="0"/>
              </a:defRPr>
            </a:lvl3pPr>
            <a:lvl4pPr marL="1600200" indent="-228600" eaLnBrk="0" hangingPunct="0">
              <a:defRPr sz="2800">
                <a:solidFill>
                  <a:schemeClr val="tx1"/>
                </a:solidFill>
                <a:latin typeface="Times New Roman" charset="0"/>
                <a:ea typeface="ＭＳ Ｐゴシック" charset="0"/>
              </a:defRPr>
            </a:lvl4pPr>
            <a:lvl5pPr marL="2057400" indent="-228600" eaLnBrk="0" hangingPunct="0">
              <a:defRPr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800">
                <a:solidFill>
                  <a:schemeClr val="tx1"/>
                </a:solidFill>
                <a:latin typeface="Times New Roman" charset="0"/>
                <a:ea typeface="ＭＳ Ｐゴシック" charset="0"/>
              </a:defRPr>
            </a:lvl9pPr>
          </a:lstStyle>
          <a:p>
            <a:pPr eaLnBrk="1" hangingPunct="1"/>
            <a:fld id="{E00420E1-4D5B-8A4B-BD6A-FAE2352D1BBB}" type="slidenum">
              <a:rPr lang="en-US" sz="1200"/>
              <a:pPr eaLnBrk="1" hangingPunct="1"/>
              <a:t>7</a:t>
            </a:fld>
            <a:endParaRPr lang="en-US" sz="1200" dirty="0"/>
          </a:p>
        </p:txBody>
      </p:sp>
    </p:spTree>
    <p:extLst>
      <p:ext uri="{BB962C8B-B14F-4D97-AF65-F5344CB8AC3E}">
        <p14:creationId xmlns:p14="http://schemas.microsoft.com/office/powerpoint/2010/main" val="17842898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457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dirty="0">
                <a:latin typeface="Calibri" charset="0"/>
              </a:rPr>
              <a:t>The Zero Project is not a legal entity, it is, rather, a small core team of professionals from the Essl </a:t>
            </a:r>
            <a:r>
              <a:rPr lang="en-US" dirty="0" smtClean="0">
                <a:latin typeface="Calibri" charset="0"/>
              </a:rPr>
              <a:t>Foundation.</a:t>
            </a:r>
            <a:endParaRPr lang="en-US" dirty="0">
              <a:latin typeface="Calibri" charset="0"/>
            </a:endParaRPr>
          </a:p>
          <a:p>
            <a:pPr eaLnBrk="1" hangingPunct="1">
              <a:spcBef>
                <a:spcPct val="0"/>
              </a:spcBef>
            </a:pPr>
            <a:endParaRPr lang="en-US" dirty="0">
              <a:latin typeface="Calibri" charset="0"/>
            </a:endParaRPr>
          </a:p>
          <a:p>
            <a:pPr eaLnBrk="1" hangingPunct="1">
              <a:spcBef>
                <a:spcPct val="0"/>
              </a:spcBef>
            </a:pPr>
            <a:r>
              <a:rPr lang="en-US" dirty="0">
                <a:latin typeface="Calibri" charset="0"/>
              </a:rPr>
              <a:t>The expertise really resides in the huge network of all kinds of disability experts from around the </a:t>
            </a:r>
            <a:r>
              <a:rPr lang="en-US" dirty="0" smtClean="0">
                <a:latin typeface="Calibri" charset="0"/>
              </a:rPr>
              <a:t>world.</a:t>
            </a:r>
            <a:endParaRPr lang="en-US" dirty="0">
              <a:latin typeface="Calibri" charset="0"/>
            </a:endParaRPr>
          </a:p>
          <a:p>
            <a:pPr eaLnBrk="1" hangingPunct="1">
              <a:spcBef>
                <a:spcPct val="0"/>
              </a:spcBef>
            </a:pPr>
            <a:endParaRPr lang="en-US" dirty="0">
              <a:latin typeface="Calibri" charset="0"/>
            </a:endParaRPr>
          </a:p>
          <a:p>
            <a:pPr eaLnBrk="1" hangingPunct="1">
              <a:spcBef>
                <a:spcPct val="0"/>
              </a:spcBef>
            </a:pPr>
            <a:r>
              <a:rPr lang="en-US" dirty="0">
                <a:latin typeface="Calibri" charset="0"/>
              </a:rPr>
              <a:t>While we provide the framework, or, rather, are the machine, it is this network’s members who really provide the fuel.</a:t>
            </a:r>
          </a:p>
          <a:p>
            <a:pPr eaLnBrk="1" hangingPunct="1">
              <a:spcBef>
                <a:spcPct val="0"/>
              </a:spcBef>
            </a:pPr>
            <a:endParaRPr lang="en-US" dirty="0">
              <a:latin typeface="Calibri" charset="0"/>
            </a:endParaRPr>
          </a:p>
          <a:p>
            <a:pPr eaLnBrk="1" hangingPunct="1">
              <a:spcBef>
                <a:spcPct val="0"/>
              </a:spcBef>
            </a:pPr>
            <a:r>
              <a:rPr lang="en-US" dirty="0">
                <a:latin typeface="Calibri" charset="0"/>
              </a:rPr>
              <a:t>In the last </a:t>
            </a:r>
            <a:r>
              <a:rPr lang="en-US" dirty="0" smtClean="0">
                <a:latin typeface="Calibri" charset="0"/>
              </a:rPr>
              <a:t>five </a:t>
            </a:r>
            <a:r>
              <a:rPr lang="en-US" dirty="0">
                <a:latin typeface="Calibri" charset="0"/>
              </a:rPr>
              <a:t>years a total of over 3,000 experts and organizations from more than 150 </a:t>
            </a:r>
            <a:r>
              <a:rPr lang="en-US" dirty="0" smtClean="0">
                <a:latin typeface="Calibri" charset="0"/>
              </a:rPr>
              <a:t>countries.</a:t>
            </a:r>
            <a:endParaRPr lang="en-US" dirty="0">
              <a:latin typeface="Calibri" charset="0"/>
            </a:endParaRPr>
          </a:p>
          <a:p>
            <a:pPr eaLnBrk="1" hangingPunct="1">
              <a:spcBef>
                <a:spcPct val="0"/>
              </a:spcBef>
            </a:pPr>
            <a:endParaRPr lang="en-US" dirty="0">
              <a:latin typeface="Calibri" charset="0"/>
            </a:endParaRPr>
          </a:p>
          <a:p>
            <a:pPr eaLnBrk="1" hangingPunct="1">
              <a:spcBef>
                <a:spcPct val="0"/>
              </a:spcBef>
            </a:pPr>
            <a:r>
              <a:rPr lang="en-US" dirty="0">
                <a:latin typeface="Calibri" charset="0"/>
              </a:rPr>
              <a:t>And the network continues to grow daily</a:t>
            </a:r>
            <a:r>
              <a:rPr lang="en-US" dirty="0" smtClean="0">
                <a:latin typeface="Calibri" charset="0"/>
              </a:rPr>
              <a:t>.</a:t>
            </a:r>
          </a:p>
          <a:p>
            <a:pPr eaLnBrk="1" hangingPunct="1">
              <a:spcBef>
                <a:spcPct val="0"/>
              </a:spcBef>
            </a:pPr>
            <a:endParaRPr lang="en-US" dirty="0" smtClean="0">
              <a:latin typeface="Calibri" charset="0"/>
            </a:endParaRPr>
          </a:p>
          <a:p>
            <a:pPr marL="0" marR="0" lvl="0" indent="0" algn="l" defTabSz="457200" rtl="0" eaLnBrk="1" fontAlgn="base" latinLnBrk="0" hangingPunct="1">
              <a:lnSpc>
                <a:spcPct val="100000"/>
              </a:lnSpc>
              <a:spcBef>
                <a:spcPct val="0"/>
              </a:spcBef>
              <a:spcAft>
                <a:spcPct val="0"/>
              </a:spcAft>
              <a:buClrTx/>
              <a:buSzTx/>
              <a:buFontTx/>
              <a:buNone/>
              <a:tabLst/>
              <a:defRPr/>
            </a:pPr>
            <a:r>
              <a:rPr lang="en-US" sz="1200" kern="1200" dirty="0" smtClean="0">
                <a:solidFill>
                  <a:schemeClr val="tx1"/>
                </a:solidFill>
                <a:effectLst/>
                <a:latin typeface="+mn-lt"/>
                <a:ea typeface="ＭＳ Ｐゴシック" charset="0"/>
                <a:cs typeface="ＭＳ Ｐゴシック" charset="0"/>
              </a:rPr>
              <a:t>On 26 November 2013, the Scientific Advisory Board agreed upon the</a:t>
            </a:r>
            <a:r>
              <a:rPr lang="en-US" sz="1200" kern="1200" baseline="0" dirty="0" smtClean="0">
                <a:solidFill>
                  <a:schemeClr val="tx1"/>
                </a:solidFill>
                <a:effectLst/>
                <a:latin typeface="+mn-lt"/>
                <a:ea typeface="ＭＳ Ｐゴシック" charset="0"/>
                <a:cs typeface="ＭＳ Ｐゴシック" charset="0"/>
              </a:rPr>
              <a:t> following criteria</a:t>
            </a:r>
            <a:r>
              <a:rPr lang="en-US" sz="1200" kern="1200" dirty="0" smtClean="0">
                <a:solidFill>
                  <a:schemeClr val="tx1"/>
                </a:solidFill>
                <a:effectLst/>
                <a:latin typeface="+mn-lt"/>
                <a:ea typeface="ＭＳ Ｐゴシック" charset="0"/>
                <a:cs typeface="ＭＳ Ｐゴシック" charset="0"/>
              </a:rPr>
              <a:t> • Respect for the UN CRPD • Endorsed by the disability rights community • Innovation in legal approach and implementation instruments • Effective implementation that delivered identifiable and measurable improvements • Easily transferable to other countries</a:t>
            </a:r>
          </a:p>
          <a:p>
            <a:pPr eaLnBrk="1" hangingPunct="1">
              <a:spcBef>
                <a:spcPct val="0"/>
              </a:spcBef>
            </a:pPr>
            <a:endParaRPr lang="en-US" dirty="0" smtClean="0">
              <a:latin typeface="Calibri" charset="0"/>
            </a:endParaRPr>
          </a:p>
          <a:p>
            <a:pPr eaLnBrk="1" hangingPunct="1">
              <a:spcBef>
                <a:spcPct val="0"/>
              </a:spcBef>
            </a:pPr>
            <a:endParaRPr lang="en-US" dirty="0" smtClean="0">
              <a:latin typeface="Calibri" charset="0"/>
            </a:endParaRPr>
          </a:p>
          <a:p>
            <a:pPr marL="0" marR="0" indent="0" algn="l" defTabSz="457200" rtl="0" eaLnBrk="1" fontAlgn="base" latinLnBrk="0" hangingPunct="1">
              <a:lnSpc>
                <a:spcPct val="100000"/>
              </a:lnSpc>
              <a:spcBef>
                <a:spcPct val="0"/>
              </a:spcBef>
              <a:spcAft>
                <a:spcPct val="0"/>
              </a:spcAft>
              <a:buClrTx/>
              <a:buSzTx/>
              <a:buFontTx/>
              <a:buNone/>
              <a:tabLst/>
              <a:defRPr/>
            </a:pPr>
            <a:endParaRPr lang="en-US" dirty="0" smtClean="0">
              <a:latin typeface="Calibri" charset="0"/>
            </a:endParaRPr>
          </a:p>
          <a:p>
            <a:pPr eaLnBrk="1" hangingPunct="1">
              <a:spcBef>
                <a:spcPct val="0"/>
              </a:spcBef>
            </a:pPr>
            <a:endParaRPr lang="en-US" dirty="0" smtClean="0">
              <a:latin typeface="Calibri" charset="0"/>
            </a:endParaRPr>
          </a:p>
          <a:p>
            <a:pPr eaLnBrk="1" hangingPunct="1">
              <a:spcBef>
                <a:spcPct val="0"/>
              </a:spcBef>
            </a:pPr>
            <a:endParaRPr lang="en-US" dirty="0" smtClean="0">
              <a:latin typeface="Calibri" charset="0"/>
            </a:endParaRPr>
          </a:p>
          <a:p>
            <a:pPr eaLnBrk="1" hangingPunct="1">
              <a:spcBef>
                <a:spcPct val="0"/>
              </a:spcBef>
            </a:pPr>
            <a:endParaRPr lang="en-US" dirty="0" smtClean="0">
              <a:latin typeface="Calibri" charset="0"/>
            </a:endParaRPr>
          </a:p>
          <a:p>
            <a:pPr eaLnBrk="1" hangingPunct="1">
              <a:spcBef>
                <a:spcPct val="0"/>
              </a:spcBef>
            </a:pPr>
            <a:endParaRPr lang="en-US" dirty="0">
              <a:latin typeface="Calibri" charset="0"/>
            </a:endParaRPr>
          </a:p>
        </p:txBody>
      </p:sp>
      <p:sp>
        <p:nvSpPr>
          <p:cNvPr id="24579"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800">
                <a:solidFill>
                  <a:schemeClr val="tx1"/>
                </a:solidFill>
                <a:latin typeface="Times New Roman" charset="0"/>
                <a:ea typeface="ＭＳ Ｐゴシック" charset="0"/>
                <a:cs typeface="ＭＳ Ｐゴシック" charset="0"/>
              </a:defRPr>
            </a:lvl1pPr>
            <a:lvl2pPr marL="742950" indent="-285750" eaLnBrk="0" hangingPunct="0">
              <a:defRPr sz="2800">
                <a:solidFill>
                  <a:schemeClr val="tx1"/>
                </a:solidFill>
                <a:latin typeface="Times New Roman" charset="0"/>
                <a:ea typeface="ＭＳ Ｐゴシック" charset="0"/>
              </a:defRPr>
            </a:lvl2pPr>
            <a:lvl3pPr marL="1143000" indent="-228600" eaLnBrk="0" hangingPunct="0">
              <a:defRPr sz="2800">
                <a:solidFill>
                  <a:schemeClr val="tx1"/>
                </a:solidFill>
                <a:latin typeface="Times New Roman" charset="0"/>
                <a:ea typeface="ＭＳ Ｐゴシック" charset="0"/>
              </a:defRPr>
            </a:lvl3pPr>
            <a:lvl4pPr marL="1600200" indent="-228600" eaLnBrk="0" hangingPunct="0">
              <a:defRPr sz="2800">
                <a:solidFill>
                  <a:schemeClr val="tx1"/>
                </a:solidFill>
                <a:latin typeface="Times New Roman" charset="0"/>
                <a:ea typeface="ＭＳ Ｐゴシック" charset="0"/>
              </a:defRPr>
            </a:lvl4pPr>
            <a:lvl5pPr marL="2057400" indent="-228600" eaLnBrk="0" hangingPunct="0">
              <a:defRPr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800">
                <a:solidFill>
                  <a:schemeClr val="tx1"/>
                </a:solidFill>
                <a:latin typeface="Times New Roman" charset="0"/>
                <a:ea typeface="ＭＳ Ｐゴシック" charset="0"/>
              </a:defRPr>
            </a:lvl9pPr>
          </a:lstStyle>
          <a:p>
            <a:pPr eaLnBrk="1" hangingPunct="1"/>
            <a:fld id="{F529E28E-BAA1-AE4E-A6AA-4196A2A95482}" type="slidenum">
              <a:rPr lang="en-US" sz="1200"/>
              <a:pPr eaLnBrk="1" hangingPunct="1"/>
              <a:t>8</a:t>
            </a:fld>
            <a:endParaRPr lang="en-US" sz="1200" dirty="0"/>
          </a:p>
        </p:txBody>
      </p:sp>
    </p:spTree>
    <p:extLst>
      <p:ext uri="{BB962C8B-B14F-4D97-AF65-F5344CB8AC3E}">
        <p14:creationId xmlns:p14="http://schemas.microsoft.com/office/powerpoint/2010/main" val="10473008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867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342900" indent="-342900" algn="just" eaLnBrk="0" hangingPunct="0">
              <a:lnSpc>
                <a:spcPct val="150000"/>
              </a:lnSpc>
              <a:spcBef>
                <a:spcPct val="20000"/>
              </a:spcBef>
              <a:buFont typeface="Arial"/>
              <a:buChar char="•"/>
              <a:defRPr/>
            </a:pPr>
            <a:r>
              <a:rPr lang="de-AT" dirty="0" smtClean="0">
                <a:solidFill>
                  <a:srgbClr val="FFFFFF"/>
                </a:solidFill>
                <a:latin typeface="Arial"/>
                <a:cs typeface="Arial"/>
              </a:rPr>
              <a:t>Seven Government Programmes and Four</a:t>
            </a:r>
            <a:r>
              <a:rPr lang="de-AT" baseline="0" dirty="0" smtClean="0">
                <a:solidFill>
                  <a:srgbClr val="FFFFFF"/>
                </a:solidFill>
                <a:latin typeface="Arial"/>
                <a:cs typeface="Arial"/>
              </a:rPr>
              <a:t> Partnerships</a:t>
            </a:r>
            <a:endParaRPr lang="de-AT" dirty="0" smtClean="0">
              <a:solidFill>
                <a:srgbClr val="FFFFFF"/>
              </a:solidFill>
              <a:latin typeface="Arial"/>
              <a:cs typeface="Arial"/>
            </a:endParaRPr>
          </a:p>
          <a:p>
            <a:pPr marL="342900" indent="-342900" algn="just" eaLnBrk="0" hangingPunct="0">
              <a:lnSpc>
                <a:spcPct val="150000"/>
              </a:lnSpc>
              <a:spcBef>
                <a:spcPct val="20000"/>
              </a:spcBef>
              <a:buFont typeface="Arial"/>
              <a:buChar char="•"/>
              <a:defRPr/>
            </a:pPr>
            <a:r>
              <a:rPr lang="de-AT" dirty="0" smtClean="0">
                <a:solidFill>
                  <a:srgbClr val="FFFFFF"/>
                </a:solidFill>
                <a:latin typeface="Arial"/>
                <a:cs typeface="Arial"/>
              </a:rPr>
              <a:t>At all different levels </a:t>
            </a:r>
            <a:r>
              <a:rPr lang="mr-IN" dirty="0" smtClean="0">
                <a:solidFill>
                  <a:srgbClr val="FFFFFF"/>
                </a:solidFill>
                <a:latin typeface="Arial"/>
                <a:cs typeface="Arial"/>
              </a:rPr>
              <a:t>–</a:t>
            </a:r>
            <a:r>
              <a:rPr lang="de-AT" dirty="0" smtClean="0">
                <a:solidFill>
                  <a:srgbClr val="FFFFFF"/>
                </a:solidFill>
                <a:latin typeface="Arial"/>
                <a:cs typeface="Arial"/>
              </a:rPr>
              <a:t> regional, provincial, and national</a:t>
            </a:r>
          </a:p>
          <a:p>
            <a:pPr marL="342900" indent="-342900" algn="just" eaLnBrk="0" hangingPunct="0">
              <a:lnSpc>
                <a:spcPct val="150000"/>
              </a:lnSpc>
              <a:spcBef>
                <a:spcPct val="20000"/>
              </a:spcBef>
              <a:buFont typeface="Arial"/>
              <a:buChar char="•"/>
              <a:defRPr/>
            </a:pPr>
            <a:r>
              <a:rPr lang="de-AT" dirty="0" smtClean="0">
                <a:solidFill>
                  <a:srgbClr val="FFFFFF"/>
                </a:solidFill>
                <a:latin typeface="Arial"/>
                <a:cs typeface="Arial"/>
              </a:rPr>
              <a:t>At all stages of training and employment</a:t>
            </a:r>
          </a:p>
          <a:p>
            <a:pPr eaLnBrk="1" hangingPunct="1">
              <a:spcBef>
                <a:spcPct val="0"/>
              </a:spcBef>
            </a:pPr>
            <a:endParaRPr lang="en-US" dirty="0">
              <a:latin typeface="Calibri" charset="0"/>
            </a:endParaRPr>
          </a:p>
        </p:txBody>
      </p:sp>
      <p:sp>
        <p:nvSpPr>
          <p:cNvPr id="28675"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800">
                <a:solidFill>
                  <a:schemeClr val="tx1"/>
                </a:solidFill>
                <a:latin typeface="Times New Roman" charset="0"/>
                <a:ea typeface="ＭＳ Ｐゴシック" charset="0"/>
                <a:cs typeface="ＭＳ Ｐゴシック" charset="0"/>
              </a:defRPr>
            </a:lvl1pPr>
            <a:lvl2pPr marL="742950" indent="-285750" eaLnBrk="0" hangingPunct="0">
              <a:defRPr sz="2800">
                <a:solidFill>
                  <a:schemeClr val="tx1"/>
                </a:solidFill>
                <a:latin typeface="Times New Roman" charset="0"/>
                <a:ea typeface="ＭＳ Ｐゴシック" charset="0"/>
              </a:defRPr>
            </a:lvl2pPr>
            <a:lvl3pPr marL="1143000" indent="-228600" eaLnBrk="0" hangingPunct="0">
              <a:defRPr sz="2800">
                <a:solidFill>
                  <a:schemeClr val="tx1"/>
                </a:solidFill>
                <a:latin typeface="Times New Roman" charset="0"/>
                <a:ea typeface="ＭＳ Ｐゴシック" charset="0"/>
              </a:defRPr>
            </a:lvl3pPr>
            <a:lvl4pPr marL="1600200" indent="-228600" eaLnBrk="0" hangingPunct="0">
              <a:defRPr sz="2800">
                <a:solidFill>
                  <a:schemeClr val="tx1"/>
                </a:solidFill>
                <a:latin typeface="Times New Roman" charset="0"/>
                <a:ea typeface="ＭＳ Ｐゴシック" charset="0"/>
              </a:defRPr>
            </a:lvl4pPr>
            <a:lvl5pPr marL="2057400" indent="-228600" eaLnBrk="0" hangingPunct="0">
              <a:defRPr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800">
                <a:solidFill>
                  <a:schemeClr val="tx1"/>
                </a:solidFill>
                <a:latin typeface="Times New Roman" charset="0"/>
                <a:ea typeface="ＭＳ Ｐゴシック" charset="0"/>
              </a:defRPr>
            </a:lvl9pPr>
          </a:lstStyle>
          <a:p>
            <a:pPr eaLnBrk="1" hangingPunct="1"/>
            <a:fld id="{E00420E1-4D5B-8A4B-BD6A-FAE2352D1BBB}" type="slidenum">
              <a:rPr lang="en-US" sz="1200"/>
              <a:pPr eaLnBrk="1" hangingPunct="1"/>
              <a:t>9</a:t>
            </a:fld>
            <a:endParaRPr lang="en-US" sz="1200" dirty="0"/>
          </a:p>
        </p:txBody>
      </p:sp>
    </p:spTree>
    <p:extLst>
      <p:ext uri="{BB962C8B-B14F-4D97-AF65-F5344CB8AC3E}">
        <p14:creationId xmlns:p14="http://schemas.microsoft.com/office/powerpoint/2010/main" val="39025362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62000" y="2366963"/>
            <a:ext cx="8636000" cy="16335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24000" y="4318000"/>
            <a:ext cx="7112000" cy="1947863"/>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2D754373-56DC-894E-A408-41867E6CCB0F}" type="slidenum">
              <a:rPr lang="en-US"/>
              <a:pPr>
                <a:defRPr/>
              </a:pPr>
              <a:t>‹#›</a:t>
            </a:fld>
            <a:endParaRPr lang="en-US" dirty="0"/>
          </a:p>
        </p:txBody>
      </p:sp>
    </p:spTree>
    <p:extLst>
      <p:ext uri="{BB962C8B-B14F-4D97-AF65-F5344CB8AC3E}">
        <p14:creationId xmlns:p14="http://schemas.microsoft.com/office/powerpoint/2010/main" val="2295384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CA0B8166-6BA8-6242-B632-27DE84F6D151}" type="slidenum">
              <a:rPr lang="en-US"/>
              <a:pPr>
                <a:defRPr/>
              </a:pPr>
              <a:t>‹#›</a:t>
            </a:fld>
            <a:endParaRPr lang="en-US" dirty="0"/>
          </a:p>
        </p:txBody>
      </p:sp>
    </p:spTree>
    <p:extLst>
      <p:ext uri="{BB962C8B-B14F-4D97-AF65-F5344CB8AC3E}">
        <p14:creationId xmlns:p14="http://schemas.microsoft.com/office/powerpoint/2010/main" val="12788947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39000" y="676275"/>
            <a:ext cx="2159000" cy="609758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62000" y="676275"/>
            <a:ext cx="6324600" cy="60975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A02A7C2D-F5FD-6E47-801C-0E72E3D70255}" type="slidenum">
              <a:rPr lang="en-US"/>
              <a:pPr>
                <a:defRPr/>
              </a:pPr>
              <a:t>‹#›</a:t>
            </a:fld>
            <a:endParaRPr lang="en-US" dirty="0"/>
          </a:p>
        </p:txBody>
      </p:sp>
    </p:spTree>
    <p:extLst>
      <p:ext uri="{BB962C8B-B14F-4D97-AF65-F5344CB8AC3E}">
        <p14:creationId xmlns:p14="http://schemas.microsoft.com/office/powerpoint/2010/main" val="9853591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762000" y="676275"/>
            <a:ext cx="8636000" cy="1271588"/>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762000" y="2200275"/>
            <a:ext cx="8636000" cy="4573588"/>
          </a:xfrm>
        </p:spPr>
        <p:txBody>
          <a:bodyPr/>
          <a:lstStyle/>
          <a:p>
            <a:pPr lvl="0"/>
            <a:endParaRPr lang="en-US" noProof="0" dirty="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20CF8334-0517-9D47-A16C-E7B8CB1D3542}" type="slidenum">
              <a:rPr lang="en-US"/>
              <a:pPr>
                <a:defRPr/>
              </a:pPr>
              <a:t>‹#›</a:t>
            </a:fld>
            <a:endParaRPr lang="en-US" dirty="0"/>
          </a:p>
        </p:txBody>
      </p:sp>
    </p:spTree>
    <p:extLst>
      <p:ext uri="{BB962C8B-B14F-4D97-AF65-F5344CB8AC3E}">
        <p14:creationId xmlns:p14="http://schemas.microsoft.com/office/powerpoint/2010/main" val="17136500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377A9236-FB15-B944-A500-02CCE66F8FD8}" type="slidenum">
              <a:rPr lang="en-US"/>
              <a:pPr>
                <a:defRPr/>
              </a:pPr>
              <a:t>‹#›</a:t>
            </a:fld>
            <a:endParaRPr lang="en-US" dirty="0"/>
          </a:p>
        </p:txBody>
      </p:sp>
    </p:spTree>
    <p:extLst>
      <p:ext uri="{BB962C8B-B14F-4D97-AF65-F5344CB8AC3E}">
        <p14:creationId xmlns:p14="http://schemas.microsoft.com/office/powerpoint/2010/main" val="1949980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03275" y="4895850"/>
            <a:ext cx="8636000" cy="15144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803275" y="3228975"/>
            <a:ext cx="8636000" cy="16668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92F2297A-A213-3A45-8D89-CDE69F688AA8}" type="slidenum">
              <a:rPr lang="en-US"/>
              <a:pPr>
                <a:defRPr/>
              </a:pPr>
              <a:t>‹#›</a:t>
            </a:fld>
            <a:endParaRPr lang="en-US" dirty="0"/>
          </a:p>
        </p:txBody>
      </p:sp>
    </p:spTree>
    <p:extLst>
      <p:ext uri="{BB962C8B-B14F-4D97-AF65-F5344CB8AC3E}">
        <p14:creationId xmlns:p14="http://schemas.microsoft.com/office/powerpoint/2010/main" val="29283952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2200275"/>
            <a:ext cx="4241800" cy="45735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56200" y="2200275"/>
            <a:ext cx="4241800" cy="45735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EE84072A-67F9-2A4B-9127-304DE13CEC1C}" type="slidenum">
              <a:rPr lang="en-US"/>
              <a:pPr>
                <a:defRPr/>
              </a:pPr>
              <a:t>‹#›</a:t>
            </a:fld>
            <a:endParaRPr lang="en-US" dirty="0"/>
          </a:p>
        </p:txBody>
      </p:sp>
    </p:spTree>
    <p:extLst>
      <p:ext uri="{BB962C8B-B14F-4D97-AF65-F5344CB8AC3E}">
        <p14:creationId xmlns:p14="http://schemas.microsoft.com/office/powerpoint/2010/main" val="33371109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8000" y="304800"/>
            <a:ext cx="9144000" cy="1270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8000" y="1704975"/>
            <a:ext cx="4489450"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8000" y="2416175"/>
            <a:ext cx="4489450"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60963" y="1704975"/>
            <a:ext cx="4491037"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60963" y="2416175"/>
            <a:ext cx="4491037"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45186CD4-2025-564A-98E6-4FB15C9B3F4D}" type="slidenum">
              <a:rPr lang="en-US"/>
              <a:pPr>
                <a:defRPr/>
              </a:pPr>
              <a:t>‹#›</a:t>
            </a:fld>
            <a:endParaRPr lang="en-US" dirty="0"/>
          </a:p>
        </p:txBody>
      </p:sp>
    </p:spTree>
    <p:extLst>
      <p:ext uri="{BB962C8B-B14F-4D97-AF65-F5344CB8AC3E}">
        <p14:creationId xmlns:p14="http://schemas.microsoft.com/office/powerpoint/2010/main" val="38951824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21376630-D8AF-1840-AFE2-B84C835803E5}" type="slidenum">
              <a:rPr lang="en-US"/>
              <a:pPr>
                <a:defRPr/>
              </a:pPr>
              <a:t>‹#›</a:t>
            </a:fld>
            <a:endParaRPr lang="en-US" dirty="0"/>
          </a:p>
        </p:txBody>
      </p:sp>
    </p:spTree>
    <p:extLst>
      <p:ext uri="{BB962C8B-B14F-4D97-AF65-F5344CB8AC3E}">
        <p14:creationId xmlns:p14="http://schemas.microsoft.com/office/powerpoint/2010/main" val="24023842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B8FC16B1-EA56-E543-B656-7D32C8D20811}" type="slidenum">
              <a:rPr lang="en-US"/>
              <a:pPr>
                <a:defRPr/>
              </a:pPr>
              <a:t>‹#›</a:t>
            </a:fld>
            <a:endParaRPr lang="en-US" dirty="0"/>
          </a:p>
        </p:txBody>
      </p:sp>
    </p:spTree>
    <p:extLst>
      <p:ext uri="{BB962C8B-B14F-4D97-AF65-F5344CB8AC3E}">
        <p14:creationId xmlns:p14="http://schemas.microsoft.com/office/powerpoint/2010/main" val="7762043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8000" y="303213"/>
            <a:ext cx="3343275" cy="1290637"/>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71925" y="303213"/>
            <a:ext cx="5680075" cy="65039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8000" y="1593850"/>
            <a:ext cx="3343275" cy="52133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3E4C9C25-88FD-B14F-9D85-71C5829FB36A}" type="slidenum">
              <a:rPr lang="en-US"/>
              <a:pPr>
                <a:defRPr/>
              </a:pPr>
              <a:t>‹#›</a:t>
            </a:fld>
            <a:endParaRPr lang="en-US" dirty="0"/>
          </a:p>
        </p:txBody>
      </p:sp>
    </p:spTree>
    <p:extLst>
      <p:ext uri="{BB962C8B-B14F-4D97-AF65-F5344CB8AC3E}">
        <p14:creationId xmlns:p14="http://schemas.microsoft.com/office/powerpoint/2010/main" val="31506060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90725" y="5334000"/>
            <a:ext cx="6096000" cy="6302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90725" y="681038"/>
            <a:ext cx="6096000" cy="4572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990725" y="5964238"/>
            <a:ext cx="6096000" cy="8937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AE962CDB-7496-884C-AC78-EEC3AE6CA4B9}" type="slidenum">
              <a:rPr lang="en-US"/>
              <a:pPr>
                <a:defRPr/>
              </a:pPr>
              <a:t>‹#›</a:t>
            </a:fld>
            <a:endParaRPr lang="en-US" dirty="0"/>
          </a:p>
        </p:txBody>
      </p:sp>
    </p:spTree>
    <p:extLst>
      <p:ext uri="{BB962C8B-B14F-4D97-AF65-F5344CB8AC3E}">
        <p14:creationId xmlns:p14="http://schemas.microsoft.com/office/powerpoint/2010/main" val="36591352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6600"/>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76275"/>
            <a:ext cx="8636000" cy="1271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762000" y="2200275"/>
            <a:ext cx="8636000" cy="4573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762000" y="6942138"/>
            <a:ext cx="2117725" cy="509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defRPr sz="1400">
                <a:cs typeface="+mn-cs"/>
              </a:defRPr>
            </a:lvl1pPr>
          </a:lstStyle>
          <a:p>
            <a:pPr>
              <a:defRPr/>
            </a:pPr>
            <a:endParaRPr lang="en-US" dirty="0"/>
          </a:p>
        </p:txBody>
      </p:sp>
      <p:sp>
        <p:nvSpPr>
          <p:cNvPr id="1029" name="Rectangle 5"/>
          <p:cNvSpPr>
            <a:spLocks noGrp="1" noChangeArrowheads="1"/>
          </p:cNvSpPr>
          <p:nvPr>
            <p:ph type="ftr" sz="quarter" idx="3"/>
          </p:nvPr>
        </p:nvSpPr>
        <p:spPr bwMode="auto">
          <a:xfrm>
            <a:off x="3470275" y="6942138"/>
            <a:ext cx="3219450" cy="509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ctr">
              <a:defRPr sz="1400">
                <a:cs typeface="+mn-cs"/>
              </a:defRPr>
            </a:lvl1pPr>
          </a:lstStyle>
          <a:p>
            <a:pPr>
              <a:defRPr/>
            </a:pPr>
            <a:endParaRPr lang="en-US" dirty="0"/>
          </a:p>
        </p:txBody>
      </p:sp>
      <p:sp>
        <p:nvSpPr>
          <p:cNvPr id="1030" name="Rectangle 6"/>
          <p:cNvSpPr>
            <a:spLocks noGrp="1" noChangeArrowheads="1"/>
          </p:cNvSpPr>
          <p:nvPr>
            <p:ph type="sldNum" sz="quarter" idx="4"/>
          </p:nvPr>
        </p:nvSpPr>
        <p:spPr bwMode="auto">
          <a:xfrm>
            <a:off x="7280275" y="6942138"/>
            <a:ext cx="2119313" cy="509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a:defRPr sz="1400">
                <a:cs typeface="+mn-cs"/>
              </a:defRPr>
            </a:lvl1pPr>
          </a:lstStyle>
          <a:p>
            <a:pPr>
              <a:defRPr/>
            </a:pPr>
            <a:fld id="{4EFC9A38-1617-AF4A-B1A6-2709550867E9}"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a:solidFill>
            <a:schemeClr val="tx2"/>
          </a:solidFill>
          <a:latin typeface="+mj-lt"/>
          <a:ea typeface="+mj-ea"/>
          <a:cs typeface="ＭＳ Ｐゴシック" charset="0"/>
        </a:defRPr>
      </a:lvl1pPr>
      <a:lvl2pPr algn="ctr" rtl="0" eaLnBrk="0" fontAlgn="base" hangingPunct="0">
        <a:spcBef>
          <a:spcPct val="0"/>
        </a:spcBef>
        <a:spcAft>
          <a:spcPct val="0"/>
        </a:spcAft>
        <a:defRPr sz="4400">
          <a:solidFill>
            <a:schemeClr val="tx2"/>
          </a:solidFill>
          <a:latin typeface="Times New Roman" charset="0"/>
          <a:ea typeface="ＭＳ Ｐゴシック" charset="0"/>
          <a:cs typeface="ＭＳ Ｐゴシック" charset="0"/>
        </a:defRPr>
      </a:lvl2pPr>
      <a:lvl3pPr algn="ctr" rtl="0" eaLnBrk="0" fontAlgn="base" hangingPunct="0">
        <a:spcBef>
          <a:spcPct val="0"/>
        </a:spcBef>
        <a:spcAft>
          <a:spcPct val="0"/>
        </a:spcAft>
        <a:defRPr sz="4400">
          <a:solidFill>
            <a:schemeClr val="tx2"/>
          </a:solidFill>
          <a:latin typeface="Times New Roman" charset="0"/>
          <a:ea typeface="ＭＳ Ｐゴシック" charset="0"/>
          <a:cs typeface="ＭＳ Ｐゴシック" charset="0"/>
        </a:defRPr>
      </a:lvl3pPr>
      <a:lvl4pPr algn="ctr" rtl="0" eaLnBrk="0" fontAlgn="base" hangingPunct="0">
        <a:spcBef>
          <a:spcPct val="0"/>
        </a:spcBef>
        <a:spcAft>
          <a:spcPct val="0"/>
        </a:spcAft>
        <a:defRPr sz="4400">
          <a:solidFill>
            <a:schemeClr val="tx2"/>
          </a:solidFill>
          <a:latin typeface="Times New Roman" charset="0"/>
          <a:ea typeface="ＭＳ Ｐゴシック" charset="0"/>
          <a:cs typeface="ＭＳ Ｐゴシック" charset="0"/>
        </a:defRPr>
      </a:lvl4pPr>
      <a:lvl5pPr algn="ctr" rtl="0" eaLnBrk="0" fontAlgn="base" hangingPunct="0">
        <a:spcBef>
          <a:spcPct val="0"/>
        </a:spcBef>
        <a:spcAft>
          <a:spcPct val="0"/>
        </a:spcAft>
        <a:defRPr sz="4400">
          <a:solidFill>
            <a:schemeClr val="tx2"/>
          </a:solidFill>
          <a:latin typeface="Times New Roman" charset="0"/>
          <a:ea typeface="ＭＳ Ｐゴシック" charset="0"/>
          <a:cs typeface="ＭＳ Ｐゴシック" charset="0"/>
        </a:defRPr>
      </a:lvl5pPr>
      <a:lvl6pPr marL="457200" algn="ctr" rtl="0" fontAlgn="base">
        <a:spcBef>
          <a:spcPct val="0"/>
        </a:spcBef>
        <a:spcAft>
          <a:spcPct val="0"/>
        </a:spcAft>
        <a:defRPr sz="4400">
          <a:solidFill>
            <a:schemeClr val="tx2"/>
          </a:solidFill>
          <a:latin typeface="Times New Roman" charset="0"/>
          <a:ea typeface="ＭＳ Ｐゴシック" charset="0"/>
        </a:defRPr>
      </a:lvl6pPr>
      <a:lvl7pPr marL="914400" algn="ctr" rtl="0" fontAlgn="base">
        <a:spcBef>
          <a:spcPct val="0"/>
        </a:spcBef>
        <a:spcAft>
          <a:spcPct val="0"/>
        </a:spcAft>
        <a:defRPr sz="4400">
          <a:solidFill>
            <a:schemeClr val="tx2"/>
          </a:solidFill>
          <a:latin typeface="Times New Roman" charset="0"/>
          <a:ea typeface="ＭＳ Ｐゴシック" charset="0"/>
        </a:defRPr>
      </a:lvl7pPr>
      <a:lvl8pPr marL="1371600" algn="ctr" rtl="0" fontAlgn="base">
        <a:spcBef>
          <a:spcPct val="0"/>
        </a:spcBef>
        <a:spcAft>
          <a:spcPct val="0"/>
        </a:spcAft>
        <a:defRPr sz="4400">
          <a:solidFill>
            <a:schemeClr val="tx2"/>
          </a:solidFill>
          <a:latin typeface="Times New Roman" charset="0"/>
          <a:ea typeface="ＭＳ Ｐゴシック" charset="0"/>
        </a:defRPr>
      </a:lvl8pPr>
      <a:lvl9pPr marL="1828800" algn="ctr" rtl="0" fontAlgn="base">
        <a:spcBef>
          <a:spcPct val="0"/>
        </a:spcBef>
        <a:spcAft>
          <a:spcPct val="0"/>
        </a:spcAft>
        <a:defRPr sz="4400">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ＭＳ Ｐゴシック" charset="0"/>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hyperlink" Target="mailto:office@zeroproject.org" TargetMode="External"/><Relationship Id="rId4" Type="http://schemas.openxmlformats.org/officeDocument/2006/relationships/hyperlink" Target="http://www.zeroproject.org" TargetMode="External"/><Relationship Id="rId5" Type="http://schemas.openxmlformats.org/officeDocument/2006/relationships/hyperlink" Target="https://www.facebook.com/zeroproject.org?ref=hl" TargetMode="External"/><Relationship Id="rId6" Type="http://schemas.openxmlformats.org/officeDocument/2006/relationships/hyperlink" Target="http://www.youtube.com/user/Zeroprojectorg" TargetMode="External"/><Relationship Id="rId7" Type="http://schemas.openxmlformats.org/officeDocument/2006/relationships/image" Target="../media/image1.png"/><Relationship Id="rId8"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 Id="rId3"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 Id="rId3"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065" name="Text Box 17"/>
          <p:cNvSpPr txBox="1">
            <a:spLocks noChangeArrowheads="1"/>
          </p:cNvSpPr>
          <p:nvPr/>
        </p:nvSpPr>
        <p:spPr bwMode="auto">
          <a:xfrm>
            <a:off x="542925" y="2441848"/>
            <a:ext cx="9072562" cy="48936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defRPr/>
            </a:pPr>
            <a:r>
              <a:rPr lang="de-DE" sz="3200" b="1" dirty="0" smtClean="0">
                <a:solidFill>
                  <a:schemeClr val="bg1"/>
                </a:solidFill>
                <a:latin typeface="Arial" charset="0"/>
                <a:cs typeface="+mn-cs"/>
              </a:rPr>
              <a:t>5th Expert Group Meeting</a:t>
            </a:r>
          </a:p>
          <a:p>
            <a:pPr algn="ctr">
              <a:defRPr/>
            </a:pPr>
            <a:r>
              <a:rPr lang="de-DE" sz="3200" b="1" dirty="0" smtClean="0">
                <a:solidFill>
                  <a:schemeClr val="bg1"/>
                </a:solidFill>
                <a:latin typeface="Arial" charset="0"/>
                <a:cs typeface="+mn-cs"/>
              </a:rPr>
              <a:t>On</a:t>
            </a:r>
          </a:p>
          <a:p>
            <a:pPr algn="ctr">
              <a:defRPr/>
            </a:pPr>
            <a:r>
              <a:rPr lang="de-DE" sz="3200" b="1" dirty="0" smtClean="0">
                <a:solidFill>
                  <a:schemeClr val="bg1"/>
                </a:solidFill>
                <a:latin typeface="Arial" charset="0"/>
                <a:cs typeface="+mn-cs"/>
              </a:rPr>
              <a:t>Monitoring and Evaluation</a:t>
            </a:r>
          </a:p>
          <a:p>
            <a:pPr algn="ctr">
              <a:defRPr/>
            </a:pPr>
            <a:r>
              <a:rPr lang="de-DE" sz="3200" b="1" dirty="0" smtClean="0">
                <a:solidFill>
                  <a:schemeClr val="bg1"/>
                </a:solidFill>
                <a:latin typeface="Arial" charset="0"/>
                <a:cs typeface="+mn-cs"/>
              </a:rPr>
              <a:t>Of</a:t>
            </a:r>
          </a:p>
          <a:p>
            <a:pPr algn="ctr">
              <a:defRPr/>
            </a:pPr>
            <a:r>
              <a:rPr lang="de-DE" sz="3200" b="1" dirty="0" smtClean="0">
                <a:solidFill>
                  <a:schemeClr val="bg1"/>
                </a:solidFill>
                <a:latin typeface="Arial" charset="0"/>
                <a:cs typeface="+mn-cs"/>
              </a:rPr>
              <a:t>Disability-Inclusive Development</a:t>
            </a:r>
          </a:p>
          <a:p>
            <a:pPr algn="ctr">
              <a:defRPr/>
            </a:pPr>
            <a:endParaRPr lang="en-CA" b="1" dirty="0">
              <a:solidFill>
                <a:schemeClr val="bg1"/>
              </a:solidFill>
              <a:latin typeface="Arial" charset="0"/>
              <a:cs typeface="+mn-cs"/>
            </a:endParaRPr>
          </a:p>
          <a:p>
            <a:pPr algn="ctr">
              <a:defRPr/>
            </a:pPr>
            <a:endParaRPr lang="en-CA" b="1" dirty="0">
              <a:solidFill>
                <a:schemeClr val="bg1"/>
              </a:solidFill>
              <a:latin typeface="Arial" charset="0"/>
              <a:cs typeface="+mn-cs"/>
            </a:endParaRPr>
          </a:p>
          <a:p>
            <a:pPr algn="ctr">
              <a:defRPr/>
            </a:pPr>
            <a:r>
              <a:rPr lang="en-CA" sz="2400" b="1" dirty="0" smtClean="0">
                <a:solidFill>
                  <a:schemeClr val="bg1"/>
                </a:solidFill>
                <a:latin typeface="Arial" charset="0"/>
                <a:cs typeface="+mn-cs"/>
              </a:rPr>
              <a:t>December 14, 2017</a:t>
            </a:r>
            <a:endParaRPr lang="en-CA" sz="2400" b="1" dirty="0">
              <a:solidFill>
                <a:schemeClr val="bg1"/>
              </a:solidFill>
              <a:latin typeface="Arial" charset="0"/>
              <a:cs typeface="+mn-cs"/>
            </a:endParaRPr>
          </a:p>
          <a:p>
            <a:pPr algn="ctr">
              <a:defRPr/>
            </a:pPr>
            <a:r>
              <a:rPr lang="en-CA" sz="2400" b="1" dirty="0">
                <a:solidFill>
                  <a:schemeClr val="bg1"/>
                </a:solidFill>
                <a:latin typeface="Arial" charset="0"/>
                <a:cs typeface="+mn-cs"/>
              </a:rPr>
              <a:t>UN, New York</a:t>
            </a:r>
          </a:p>
          <a:p>
            <a:pPr algn="ctr">
              <a:spcBef>
                <a:spcPct val="50000"/>
              </a:spcBef>
              <a:defRPr/>
            </a:pPr>
            <a:endParaRPr lang="de-AT" sz="3200" b="1" dirty="0">
              <a:solidFill>
                <a:schemeClr val="bg1"/>
              </a:solidFill>
              <a:latin typeface="Arial" charset="0"/>
              <a:cs typeface="+mn-cs"/>
            </a:endParaRPr>
          </a:p>
        </p:txBody>
      </p:sp>
      <p:pic>
        <p:nvPicPr>
          <p:cNvPr id="4" name="Picture 8" descr="Logo Zero Project weiß"/>
          <p:cNvPicPr>
            <a:picLocks noChangeAspect="1" noChangeArrowheads="1"/>
          </p:cNvPicPr>
          <p:nvPr/>
        </p:nvPicPr>
        <p:blipFill>
          <a:blip r:embed="rId3">
            <a:extLst>
              <a:ext uri="{28A0092B-C50C-407E-A947-70E740481C1C}">
                <a14:useLocalDpi xmlns:a14="http://schemas.microsoft.com/office/drawing/2010/main" val="0"/>
              </a:ext>
            </a:extLst>
          </a:blip>
          <a:srcRect l="17726" t="35143" r="17726" b="35143"/>
          <a:stretch>
            <a:fillRect/>
          </a:stretch>
        </p:blipFill>
        <p:spPr bwMode="auto">
          <a:xfrm>
            <a:off x="1801813" y="-6350"/>
            <a:ext cx="6554787" cy="2130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12642" name="Rectangle 2"/>
          <p:cNvSpPr>
            <a:spLocks noGrp="1" noChangeArrowheads="1"/>
          </p:cNvSpPr>
          <p:nvPr>
            <p:ph type="title"/>
          </p:nvPr>
        </p:nvSpPr>
        <p:spPr>
          <a:xfrm>
            <a:off x="0" y="0"/>
            <a:ext cx="10160000" cy="1271588"/>
          </a:xfrm>
          <a:solidFill>
            <a:schemeClr val="tx1"/>
          </a:solidFill>
        </p:spPr>
        <p:txBody>
          <a:bodyPr lIns="101599" tIns="50799" rIns="101599" bIns="50799"/>
          <a:lstStyle/>
          <a:p>
            <a:pPr eaLnBrk="1" hangingPunct="1">
              <a:defRPr/>
            </a:pPr>
            <a:r>
              <a:rPr lang="de-DE" sz="3200" b="1" dirty="0" smtClean="0">
                <a:solidFill>
                  <a:schemeClr val="bg1"/>
                </a:solidFill>
                <a:latin typeface="Verdana" charset="0"/>
                <a:cs typeface="+mj-cs"/>
              </a:rPr>
              <a:t>Zero Project: Innovative Policies</a:t>
            </a:r>
            <a:r>
              <a:rPr lang="de-DE" sz="3200" b="1" dirty="0">
                <a:solidFill>
                  <a:schemeClr val="bg1"/>
                </a:solidFill>
                <a:latin typeface="Verdana" charset="0"/>
                <a:cs typeface="+mj-cs"/>
              </a:rPr>
              <a:t/>
            </a:r>
            <a:br>
              <a:rPr lang="de-DE" sz="3200" b="1" dirty="0">
                <a:solidFill>
                  <a:schemeClr val="bg1"/>
                </a:solidFill>
                <a:latin typeface="Verdana" charset="0"/>
                <a:cs typeface="+mj-cs"/>
              </a:rPr>
            </a:br>
            <a:r>
              <a:rPr lang="de-DE" sz="3200" b="1" dirty="0" smtClean="0">
                <a:solidFill>
                  <a:schemeClr val="bg1"/>
                </a:solidFill>
                <a:latin typeface="Verdana" charset="0"/>
                <a:cs typeface="+mj-cs"/>
              </a:rPr>
              <a:t>Employment - II</a:t>
            </a:r>
            <a:endParaRPr lang="de-AT" b="1" dirty="0" smtClean="0">
              <a:solidFill>
                <a:schemeClr val="bg1"/>
              </a:solidFill>
              <a:latin typeface="Verdana" charset="0"/>
              <a:cs typeface="+mj-cs"/>
            </a:endParaRPr>
          </a:p>
        </p:txBody>
      </p:sp>
      <p:sp>
        <p:nvSpPr>
          <p:cNvPr id="112643" name="Rectangle 3"/>
          <p:cNvSpPr>
            <a:spLocks noGrp="1" noChangeArrowheads="1"/>
          </p:cNvSpPr>
          <p:nvPr>
            <p:ph type="body" idx="1"/>
          </p:nvPr>
        </p:nvSpPr>
        <p:spPr>
          <a:xfrm>
            <a:off x="463550" y="1866900"/>
            <a:ext cx="8720138" cy="53276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miter lim="800000"/>
                <a:headEnd/>
                <a:tailEnd/>
              </a14:hiddenLine>
            </a:ex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lIns="101599" tIns="50799" rIns="101599" bIns="50799"/>
          <a:lstStyle/>
          <a:p>
            <a:pPr marL="0" indent="0" eaLnBrk="1" hangingPunct="1">
              <a:lnSpc>
                <a:spcPct val="150000"/>
              </a:lnSpc>
              <a:spcBef>
                <a:spcPct val="50000"/>
              </a:spcBef>
              <a:buNone/>
              <a:tabLst>
                <a:tab pos="354013" algn="l"/>
                <a:tab pos="811213" algn="l"/>
              </a:tabLst>
              <a:defRPr/>
            </a:pPr>
            <a:r>
              <a:rPr lang="en-GB" sz="2400" b="1" dirty="0" smtClean="0">
                <a:solidFill>
                  <a:schemeClr val="bg1"/>
                </a:solidFill>
                <a:latin typeface="Arial" charset="0"/>
                <a:cs typeface="+mn-cs"/>
              </a:rPr>
              <a:t>What elements make an Innovative Policy successful?</a:t>
            </a:r>
          </a:p>
          <a:p>
            <a:pPr marL="0" indent="0" eaLnBrk="1" hangingPunct="1">
              <a:lnSpc>
                <a:spcPct val="150000"/>
              </a:lnSpc>
              <a:spcBef>
                <a:spcPct val="50000"/>
              </a:spcBef>
              <a:buNone/>
              <a:tabLst>
                <a:tab pos="354013" algn="l"/>
                <a:tab pos="811213" algn="l"/>
              </a:tabLst>
              <a:defRPr/>
            </a:pPr>
            <a:endParaRPr lang="en-GB" sz="2400" b="1" dirty="0" smtClean="0">
              <a:solidFill>
                <a:schemeClr val="bg1"/>
              </a:solidFill>
              <a:latin typeface="Arial" charset="0"/>
              <a:cs typeface="+mn-cs"/>
            </a:endParaRPr>
          </a:p>
        </p:txBody>
      </p:sp>
      <p:sp>
        <p:nvSpPr>
          <p:cNvPr id="112644" name="Text Box 4"/>
          <p:cNvSpPr txBox="1">
            <a:spLocks noChangeArrowheads="1"/>
          </p:cNvSpPr>
          <p:nvPr/>
        </p:nvSpPr>
        <p:spPr bwMode="auto">
          <a:xfrm>
            <a:off x="303213" y="4152900"/>
            <a:ext cx="8880475" cy="3041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01599" tIns="50799" rIns="101599" bIns="50799"/>
          <a:lstStyle>
            <a:lvl1pPr defTabSz="1016000">
              <a:tabLst>
                <a:tab pos="393700" algn="l"/>
                <a:tab pos="901700" algn="l"/>
              </a:tabLst>
              <a:defRPr sz="2400">
                <a:solidFill>
                  <a:schemeClr val="tx1"/>
                </a:solidFill>
                <a:latin typeface="Times New Roman" charset="0"/>
                <a:ea typeface="ＭＳ Ｐゴシック" charset="0"/>
              </a:defRPr>
            </a:lvl1pPr>
            <a:lvl2pPr marL="909638" indent="-317500" defTabSz="1016000">
              <a:tabLst>
                <a:tab pos="393700" algn="l"/>
                <a:tab pos="901700" algn="l"/>
              </a:tabLst>
              <a:defRPr sz="2400">
                <a:solidFill>
                  <a:schemeClr val="tx1"/>
                </a:solidFill>
                <a:latin typeface="Times New Roman" charset="0"/>
                <a:ea typeface="ＭＳ Ｐゴシック" charset="0"/>
              </a:defRPr>
            </a:lvl2pPr>
            <a:lvl3pPr marL="1363663" indent="-254000" defTabSz="1016000">
              <a:tabLst>
                <a:tab pos="393700" algn="l"/>
                <a:tab pos="901700" algn="l"/>
              </a:tabLst>
              <a:defRPr sz="2400">
                <a:solidFill>
                  <a:schemeClr val="tx1"/>
                </a:solidFill>
                <a:latin typeface="Times New Roman" charset="0"/>
                <a:ea typeface="ＭＳ Ｐゴシック" charset="0"/>
              </a:defRPr>
            </a:lvl3pPr>
            <a:lvl4pPr marL="1816100" indent="-254000" defTabSz="1016000">
              <a:tabLst>
                <a:tab pos="393700" algn="l"/>
                <a:tab pos="901700" algn="l"/>
              </a:tabLst>
              <a:defRPr sz="2400">
                <a:solidFill>
                  <a:schemeClr val="tx1"/>
                </a:solidFill>
                <a:latin typeface="Times New Roman" charset="0"/>
                <a:ea typeface="ＭＳ Ｐゴシック" charset="0"/>
              </a:defRPr>
            </a:lvl4pPr>
            <a:lvl5pPr marL="2286000" indent="-254000" defTabSz="1016000">
              <a:tabLst>
                <a:tab pos="393700" algn="l"/>
                <a:tab pos="901700" algn="l"/>
              </a:tabLst>
              <a:defRPr sz="2400">
                <a:solidFill>
                  <a:schemeClr val="tx1"/>
                </a:solidFill>
                <a:latin typeface="Times New Roman" charset="0"/>
                <a:ea typeface="ＭＳ Ｐゴシック" charset="0"/>
              </a:defRPr>
            </a:lvl5pPr>
            <a:lvl6pPr marL="2743200" indent="-254000" defTabSz="1016000" fontAlgn="base">
              <a:spcBef>
                <a:spcPct val="0"/>
              </a:spcBef>
              <a:spcAft>
                <a:spcPct val="0"/>
              </a:spcAft>
              <a:tabLst>
                <a:tab pos="393700" algn="l"/>
                <a:tab pos="901700" algn="l"/>
              </a:tabLst>
              <a:defRPr sz="2400">
                <a:solidFill>
                  <a:schemeClr val="tx1"/>
                </a:solidFill>
                <a:latin typeface="Times New Roman" charset="0"/>
                <a:ea typeface="ＭＳ Ｐゴシック" charset="0"/>
              </a:defRPr>
            </a:lvl6pPr>
            <a:lvl7pPr marL="3200400" indent="-254000" defTabSz="1016000" fontAlgn="base">
              <a:spcBef>
                <a:spcPct val="0"/>
              </a:spcBef>
              <a:spcAft>
                <a:spcPct val="0"/>
              </a:spcAft>
              <a:tabLst>
                <a:tab pos="393700" algn="l"/>
                <a:tab pos="901700" algn="l"/>
              </a:tabLst>
              <a:defRPr sz="2400">
                <a:solidFill>
                  <a:schemeClr val="tx1"/>
                </a:solidFill>
                <a:latin typeface="Times New Roman" charset="0"/>
                <a:ea typeface="ＭＳ Ｐゴシック" charset="0"/>
              </a:defRPr>
            </a:lvl7pPr>
            <a:lvl8pPr marL="3657600" indent="-254000" defTabSz="1016000" fontAlgn="base">
              <a:spcBef>
                <a:spcPct val="0"/>
              </a:spcBef>
              <a:spcAft>
                <a:spcPct val="0"/>
              </a:spcAft>
              <a:tabLst>
                <a:tab pos="393700" algn="l"/>
                <a:tab pos="901700" algn="l"/>
              </a:tabLst>
              <a:defRPr sz="2400">
                <a:solidFill>
                  <a:schemeClr val="tx1"/>
                </a:solidFill>
                <a:latin typeface="Times New Roman" charset="0"/>
                <a:ea typeface="ＭＳ Ｐゴシック" charset="0"/>
              </a:defRPr>
            </a:lvl8pPr>
            <a:lvl9pPr marL="4114800" indent="-254000" defTabSz="1016000" fontAlgn="base">
              <a:spcBef>
                <a:spcPct val="0"/>
              </a:spcBef>
              <a:spcAft>
                <a:spcPct val="0"/>
              </a:spcAft>
              <a:tabLst>
                <a:tab pos="393700" algn="l"/>
                <a:tab pos="901700" algn="l"/>
              </a:tabLst>
              <a:defRPr sz="2400">
                <a:solidFill>
                  <a:schemeClr val="tx1"/>
                </a:solidFill>
                <a:latin typeface="Times New Roman" charset="0"/>
                <a:ea typeface="ＭＳ Ｐゴシック" charset="0"/>
              </a:defRPr>
            </a:lvl9pPr>
          </a:lstStyle>
          <a:p>
            <a:pPr algn="just" eaLnBrk="0" hangingPunct="0">
              <a:lnSpc>
                <a:spcPct val="150000"/>
              </a:lnSpc>
              <a:spcBef>
                <a:spcPct val="20000"/>
              </a:spcBef>
              <a:defRPr/>
            </a:pPr>
            <a:endParaRPr lang="de-AT" sz="2000" dirty="0" smtClean="0">
              <a:latin typeface="Verdana" charset="0"/>
            </a:endParaRPr>
          </a:p>
        </p:txBody>
      </p:sp>
      <p:sp>
        <p:nvSpPr>
          <p:cNvPr id="112645" name="Line 5"/>
          <p:cNvSpPr>
            <a:spLocks noChangeShapeType="1"/>
          </p:cNvSpPr>
          <p:nvPr/>
        </p:nvSpPr>
        <p:spPr bwMode="auto">
          <a:xfrm>
            <a:off x="0" y="1289050"/>
            <a:ext cx="10160000" cy="0"/>
          </a:xfrm>
          <a:prstGeom prst="line">
            <a:avLst/>
          </a:prstGeom>
          <a:noFill/>
          <a:ln w="762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dirty="0">
              <a:cs typeface="+mn-cs"/>
            </a:endParaRPr>
          </a:p>
        </p:txBody>
      </p:sp>
      <p:pic>
        <p:nvPicPr>
          <p:cNvPr id="27654" name="Picture 6" descr="Essl Foundation weiß"/>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28113" y="6999288"/>
            <a:ext cx="1165225" cy="698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 name="Table 1"/>
          <p:cNvGraphicFramePr>
            <a:graphicFrameLocks noGrp="1"/>
          </p:cNvGraphicFramePr>
          <p:nvPr>
            <p:extLst>
              <p:ext uri="{D42A27DB-BD31-4B8C-83A1-F6EECF244321}">
                <p14:modId xmlns:p14="http://schemas.microsoft.com/office/powerpoint/2010/main" val="3584757214"/>
              </p:ext>
            </p:extLst>
          </p:nvPr>
        </p:nvGraphicFramePr>
        <p:xfrm>
          <a:off x="463550" y="2657872"/>
          <a:ext cx="9224962" cy="4634394"/>
        </p:xfrm>
        <a:graphic>
          <a:graphicData uri="http://schemas.openxmlformats.org/drawingml/2006/table">
            <a:tbl>
              <a:tblPr firstRow="1" bandRow="1">
                <a:effectLst/>
                <a:tableStyleId>{5C22544A-7EE6-4342-B048-85BDC9FD1C3A}</a:tableStyleId>
              </a:tblPr>
              <a:tblGrid>
                <a:gridCol w="4612481"/>
                <a:gridCol w="4612481"/>
              </a:tblGrid>
              <a:tr h="612905">
                <a:tc>
                  <a:txBody>
                    <a:bodyPr/>
                    <a:lstStyle/>
                    <a:p>
                      <a:pPr marL="285750" indent="-285750" algn="l">
                        <a:buFont typeface="Arial" panose="020B0604020202020204" pitchFamily="34" charset="0"/>
                        <a:buChar char="•"/>
                      </a:pPr>
                      <a:r>
                        <a:rPr lang="en-US" sz="1800" b="0" baseline="0" dirty="0" smtClean="0">
                          <a:solidFill>
                            <a:schemeClr val="bg1"/>
                          </a:solidFill>
                          <a:latin typeface="Arial" panose="020B0604020202020204" pitchFamily="34" charset="0"/>
                          <a:cs typeface="Arial" panose="020B0604020202020204" pitchFamily="34" charset="0"/>
                        </a:rPr>
                        <a:t>Believe all people can work</a:t>
                      </a:r>
                      <a:endParaRPr lang="en-US" sz="1800" b="0" baseline="0" dirty="0">
                        <a:solidFill>
                          <a:schemeClr val="bg1"/>
                        </a:solidFill>
                        <a:latin typeface="Arial" panose="020B0604020202020204" pitchFamily="34" charset="0"/>
                        <a:cs typeface="Arial" panose="020B060402020202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285750" indent="-285750" algn="l">
                        <a:buFont typeface="Arial" panose="020B0604020202020204" pitchFamily="34" charset="0"/>
                        <a:buChar char="•"/>
                      </a:pPr>
                      <a:r>
                        <a:rPr lang="en-US" sz="1800" b="0" i="0" u="none" strike="noStrike" baseline="0" dirty="0" smtClean="0">
                          <a:solidFill>
                            <a:schemeClr val="bg1"/>
                          </a:solidFill>
                          <a:latin typeface="Arial" panose="020B0604020202020204" pitchFamily="34" charset="0"/>
                          <a:cs typeface="Arial" panose="020B0604020202020204" pitchFamily="34" charset="0"/>
                        </a:rPr>
                        <a:t>Present the business case</a:t>
                      </a:r>
                      <a:endParaRPr lang="en-US" sz="1800" b="0" baseline="0" dirty="0">
                        <a:solidFill>
                          <a:schemeClr val="bg1"/>
                        </a:solidFill>
                        <a:latin typeface="Arial" panose="020B0604020202020204" pitchFamily="34" charset="0"/>
                        <a:cs typeface="Arial" panose="020B060402020202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r h="621418">
                <a:tc>
                  <a:txBody>
                    <a:bodyPr/>
                    <a:lstStyle/>
                    <a:p>
                      <a:pPr marL="285750" indent="-285750" algn="l">
                        <a:buFont typeface="Arial" panose="020B0604020202020204" pitchFamily="34" charset="0"/>
                        <a:buChar char="•"/>
                      </a:pPr>
                      <a:r>
                        <a:rPr lang="en-US" sz="1800" b="0" i="0" u="none" strike="noStrike" baseline="0" dirty="0" smtClean="0">
                          <a:solidFill>
                            <a:schemeClr val="bg1"/>
                          </a:solidFill>
                          <a:latin typeface="Arial" panose="020B0604020202020204" pitchFamily="34" charset="0"/>
                          <a:cs typeface="Arial" panose="020B0604020202020204" pitchFamily="34" charset="0"/>
                        </a:rPr>
                        <a:t>Partner across the stakeholder spectrum</a:t>
                      </a:r>
                      <a:endParaRPr lang="en-US" sz="1800" b="0" baseline="0" dirty="0">
                        <a:solidFill>
                          <a:schemeClr val="bg1"/>
                        </a:solidFill>
                        <a:latin typeface="Arial" panose="020B0604020202020204" pitchFamily="34" charset="0"/>
                        <a:cs typeface="Arial" panose="020B0604020202020204" pitchFamily="34" charset="0"/>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marL="285750" indent="-285750" algn="l">
                        <a:buFont typeface="Arial" panose="020B0604020202020204" pitchFamily="34" charset="0"/>
                        <a:buChar char="•"/>
                      </a:pPr>
                      <a:r>
                        <a:rPr lang="en-US" sz="1800" b="0" i="0" u="none" strike="noStrike" baseline="0" dirty="0" smtClean="0">
                          <a:solidFill>
                            <a:schemeClr val="bg1"/>
                          </a:solidFill>
                          <a:latin typeface="Arial" panose="020B0604020202020204" pitchFamily="34" charset="0"/>
                          <a:cs typeface="Arial" panose="020B0604020202020204" pitchFamily="34" charset="0"/>
                        </a:rPr>
                        <a:t>Change mind-sets</a:t>
                      </a:r>
                      <a:endParaRPr lang="en-US" sz="1800" b="0" kern="1200" baseline="0" dirty="0">
                        <a:solidFill>
                          <a:schemeClr val="bg1"/>
                        </a:solidFill>
                        <a:latin typeface="Arial" panose="020B0604020202020204" pitchFamily="34" charset="0"/>
                        <a:ea typeface="+mn-ea"/>
                        <a:cs typeface="Arial" panose="020B0604020202020204" pitchFamily="34" charset="0"/>
                      </a:endParaRPr>
                    </a:p>
                  </a:txBody>
                  <a:tcPr>
                    <a:lnL w="12700" cmpd="sng">
                      <a:noFill/>
                    </a:lnL>
                    <a:lnR w="12700" cmpd="sng">
                      <a:noFill/>
                    </a:lnR>
                    <a:lnT w="381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621418">
                <a:tc>
                  <a:txBody>
                    <a:bodyPr/>
                    <a:lstStyle/>
                    <a:p>
                      <a:pPr marL="285750" indent="-285750" algn="l">
                        <a:buFont typeface="Arial" panose="020B0604020202020204" pitchFamily="34" charset="0"/>
                        <a:buChar char="•"/>
                      </a:pPr>
                      <a:r>
                        <a:rPr lang="en-US" sz="1800" b="0" i="0" u="none" strike="noStrike" baseline="0" dirty="0" smtClean="0">
                          <a:solidFill>
                            <a:schemeClr val="bg1"/>
                          </a:solidFill>
                          <a:latin typeface="Arial" panose="020B0604020202020204" pitchFamily="34" charset="0"/>
                          <a:cs typeface="Arial" panose="020B0604020202020204" pitchFamily="34" charset="0"/>
                        </a:rPr>
                        <a:t>Benefit from the expertise and support of</a:t>
                      </a:r>
                    </a:p>
                    <a:p>
                      <a:pPr marL="0" indent="0" algn="l">
                        <a:buFont typeface="Arial" panose="020B0604020202020204" pitchFamily="34" charset="0"/>
                        <a:buNone/>
                      </a:pPr>
                      <a:r>
                        <a:rPr lang="en-US" sz="1800" b="0" i="0" u="none" strike="noStrike" baseline="0" dirty="0" smtClean="0">
                          <a:solidFill>
                            <a:schemeClr val="bg1"/>
                          </a:solidFill>
                          <a:latin typeface="Arial" panose="020B0604020202020204" pitchFamily="34" charset="0"/>
                          <a:cs typeface="Arial" panose="020B0604020202020204" pitchFamily="34" charset="0"/>
                        </a:rPr>
                        <a:t>     partners</a:t>
                      </a:r>
                    </a:p>
                    <a:p>
                      <a:pPr marL="0" indent="0" algn="l">
                        <a:buFont typeface="Arial" panose="020B0604020202020204" pitchFamily="34" charset="0"/>
                        <a:buNone/>
                      </a:pPr>
                      <a:endParaRPr lang="en-US" sz="1800" b="0" baseline="0" dirty="0">
                        <a:solidFill>
                          <a:schemeClr val="bg1"/>
                        </a:solidFill>
                        <a:latin typeface="Arial" panose="020B0604020202020204" pitchFamily="34" charset="0"/>
                        <a:cs typeface="Arial" panose="020B0604020202020204" pitchFamily="34" charset="0"/>
                      </a:endParaRPr>
                    </a:p>
                  </a:txBody>
                  <a:tcP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marL="285750" indent="-285750" algn="l">
                        <a:buFont typeface="Arial" panose="020B0604020202020204" pitchFamily="34" charset="0"/>
                        <a:buChar char="•"/>
                      </a:pPr>
                      <a:r>
                        <a:rPr lang="en-US" sz="1800" b="0" i="0" u="none" strike="noStrike" baseline="0" dirty="0" smtClean="0">
                          <a:solidFill>
                            <a:schemeClr val="bg1"/>
                          </a:solidFill>
                          <a:latin typeface="Arial" panose="020B0604020202020204" pitchFamily="34" charset="0"/>
                          <a:cs typeface="Arial" panose="020B0604020202020204" pitchFamily="34" charset="0"/>
                        </a:rPr>
                        <a:t>Assist employers</a:t>
                      </a:r>
                    </a:p>
                    <a:p>
                      <a:pPr marL="285750" indent="-285750" algn="l">
                        <a:buFont typeface="Arial" panose="020B0604020202020204" pitchFamily="34" charset="0"/>
                        <a:buChar char="•"/>
                      </a:pPr>
                      <a:endParaRPr lang="en-US" sz="1800" b="0" baseline="0" dirty="0">
                        <a:solidFill>
                          <a:schemeClr val="bg1"/>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621418">
                <a:tc>
                  <a:txBody>
                    <a:bodyPr/>
                    <a:lstStyle/>
                    <a:p>
                      <a:pPr marL="285750" indent="-285750" algn="l">
                        <a:buFont typeface="Arial" panose="020B0604020202020204" pitchFamily="34" charset="0"/>
                        <a:buChar char="•"/>
                      </a:pPr>
                      <a:r>
                        <a:rPr lang="en-US" sz="1800" b="0" i="0" u="none" strike="noStrike" baseline="0" dirty="0" smtClean="0">
                          <a:solidFill>
                            <a:schemeClr val="bg1"/>
                          </a:solidFill>
                          <a:latin typeface="Arial" panose="020B0604020202020204" pitchFamily="34" charset="0"/>
                          <a:cs typeface="Arial" panose="020B0604020202020204" pitchFamily="34" charset="0"/>
                        </a:rPr>
                        <a:t>Focus on demand and supply</a:t>
                      </a:r>
                      <a:endParaRPr lang="en-US" sz="1800" b="0" baseline="0" dirty="0">
                        <a:solidFill>
                          <a:schemeClr val="bg1"/>
                        </a:solidFill>
                        <a:latin typeface="Arial" panose="020B0604020202020204" pitchFamily="34" charset="0"/>
                        <a:cs typeface="Arial" panose="020B060402020202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285750" indent="-285750" algn="l">
                        <a:buFont typeface="Arial" panose="020B0604020202020204" pitchFamily="34" charset="0"/>
                        <a:buChar char="•"/>
                      </a:pPr>
                      <a:r>
                        <a:rPr lang="en-US" sz="1800" b="0" i="0" u="none" strike="noStrike" baseline="0" dirty="0" smtClean="0">
                          <a:solidFill>
                            <a:schemeClr val="bg1"/>
                          </a:solidFill>
                          <a:latin typeface="Arial" panose="020B0604020202020204" pitchFamily="34" charset="0"/>
                          <a:cs typeface="Arial" panose="020B0604020202020204" pitchFamily="34" charset="0"/>
                        </a:rPr>
                        <a:t>Inform, advise, and fund</a:t>
                      </a:r>
                      <a:endParaRPr lang="en-US" sz="1800" b="0" baseline="0" dirty="0">
                        <a:solidFill>
                          <a:schemeClr val="bg1"/>
                        </a:solidFill>
                        <a:latin typeface="Arial" panose="020B0604020202020204" pitchFamily="34" charset="0"/>
                        <a:cs typeface="Arial" panose="020B0604020202020204" pitchFamily="34" charset="0"/>
                      </a:endParaRPr>
                    </a:p>
                  </a:txBody>
                  <a:tcP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r>
              <a:tr h="621418">
                <a:tc>
                  <a:txBody>
                    <a:bodyPr/>
                    <a:lstStyle/>
                    <a:p>
                      <a:pPr marL="285750" indent="-285750" algn="l">
                        <a:buFont typeface="Arial" panose="020B0604020202020204" pitchFamily="34" charset="0"/>
                        <a:buChar char="•"/>
                      </a:pPr>
                      <a:r>
                        <a:rPr lang="en-US" sz="1800" b="0" i="0" u="none" strike="noStrike" baseline="0" dirty="0" smtClean="0">
                          <a:solidFill>
                            <a:schemeClr val="bg1"/>
                          </a:solidFill>
                          <a:latin typeface="Arial" panose="020B0604020202020204" pitchFamily="34" charset="0"/>
                          <a:cs typeface="Arial" panose="020B0604020202020204" pitchFamily="34" charset="0"/>
                        </a:rPr>
                        <a:t>Improve effectiveness of skills training</a:t>
                      </a:r>
                      <a:endParaRPr lang="en-US" sz="1800" b="0" baseline="0" dirty="0">
                        <a:solidFill>
                          <a:schemeClr val="bg1"/>
                        </a:solidFill>
                        <a:latin typeface="Arial" panose="020B0604020202020204" pitchFamily="34" charset="0"/>
                        <a:cs typeface="Arial" panose="020B060402020202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285750" indent="-285750" algn="l">
                        <a:buFont typeface="Arial" panose="020B0604020202020204" pitchFamily="34" charset="0"/>
                        <a:buChar char="•"/>
                      </a:pPr>
                      <a:r>
                        <a:rPr lang="en-US" sz="1800" b="0" i="0" u="none" strike="noStrike" baseline="0" dirty="0" smtClean="0">
                          <a:solidFill>
                            <a:schemeClr val="bg1"/>
                          </a:solidFill>
                          <a:latin typeface="Arial" panose="020B0604020202020204" pitchFamily="34" charset="0"/>
                          <a:cs typeface="Arial" panose="020B0604020202020204" pitchFamily="34" charset="0"/>
                        </a:rPr>
                        <a:t>Explore technology</a:t>
                      </a:r>
                      <a:endParaRPr lang="en-US" sz="1800" b="0" baseline="0" dirty="0">
                        <a:solidFill>
                          <a:schemeClr val="bg1"/>
                        </a:solidFill>
                        <a:latin typeface="Arial" panose="020B0604020202020204" pitchFamily="34" charset="0"/>
                        <a:cs typeface="Arial" panose="020B060402020202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621418">
                <a:tc>
                  <a:txBody>
                    <a:bodyPr/>
                    <a:lstStyle/>
                    <a:p>
                      <a:pPr marL="285750" indent="-285750" algn="l">
                        <a:buFont typeface="Arial" panose="020B0604020202020204" pitchFamily="34" charset="0"/>
                        <a:buChar char="•"/>
                      </a:pPr>
                      <a:r>
                        <a:rPr lang="en-US" sz="1800" b="0" i="0" u="none" strike="noStrike" baseline="0" dirty="0" smtClean="0">
                          <a:solidFill>
                            <a:schemeClr val="bg1"/>
                          </a:solidFill>
                          <a:latin typeface="Arial" panose="020B0604020202020204" pitchFamily="34" charset="0"/>
                          <a:cs typeface="Arial" panose="020B0604020202020204" pitchFamily="34" charset="0"/>
                        </a:rPr>
                        <a:t>Provide a person-centred service</a:t>
                      </a:r>
                      <a:endParaRPr lang="en-US" sz="1800" b="0" baseline="0" dirty="0">
                        <a:solidFill>
                          <a:schemeClr val="bg1"/>
                        </a:solidFill>
                        <a:latin typeface="Arial" panose="020B0604020202020204" pitchFamily="34" charset="0"/>
                        <a:cs typeface="Arial" panose="020B060402020202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285750" indent="-285750" algn="l">
                        <a:buFont typeface="Arial" panose="020B0604020202020204" pitchFamily="34" charset="0"/>
                        <a:buChar char="•"/>
                      </a:pPr>
                      <a:r>
                        <a:rPr lang="en-US" sz="1800" b="0" i="0" u="none" strike="noStrike" baseline="0" dirty="0" smtClean="0">
                          <a:solidFill>
                            <a:schemeClr val="bg1"/>
                          </a:solidFill>
                          <a:latin typeface="Arial" panose="020B0604020202020204" pitchFamily="34" charset="0"/>
                          <a:cs typeface="Arial" panose="020B0604020202020204" pitchFamily="34" charset="0"/>
                        </a:rPr>
                        <a:t>Support entrepreneurs with disabilities</a:t>
                      </a:r>
                      <a:endParaRPr lang="en-US" sz="1800" b="0" baseline="0" dirty="0">
                        <a:solidFill>
                          <a:schemeClr val="bg1"/>
                        </a:solidFill>
                        <a:latin typeface="Arial" panose="020B0604020202020204" pitchFamily="34" charset="0"/>
                        <a:cs typeface="Arial" panose="020B060402020202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621418">
                <a:tc>
                  <a:txBody>
                    <a:bodyPr/>
                    <a:lstStyle/>
                    <a:p>
                      <a:pPr marL="285750" indent="-285750" algn="l">
                        <a:buFont typeface="Arial" panose="020B0604020202020204" pitchFamily="34" charset="0"/>
                        <a:buChar char="•"/>
                      </a:pPr>
                      <a:r>
                        <a:rPr lang="en-US" sz="1800" b="0" i="0" u="none" strike="noStrike" baseline="0" dirty="0" smtClean="0">
                          <a:solidFill>
                            <a:schemeClr val="bg1"/>
                          </a:solidFill>
                          <a:latin typeface="Arial" panose="020B0604020202020204" pitchFamily="34" charset="0"/>
                          <a:cs typeface="Arial" panose="020B0604020202020204" pitchFamily="34" charset="0"/>
                        </a:rPr>
                        <a:t>Transform how services work</a:t>
                      </a:r>
                      <a:endParaRPr lang="en-US" sz="1800" b="0" baseline="0" dirty="0">
                        <a:solidFill>
                          <a:schemeClr val="bg1"/>
                        </a:solidFill>
                        <a:latin typeface="Arial" panose="020B0604020202020204" pitchFamily="34" charset="0"/>
                        <a:cs typeface="Arial" panose="020B060402020202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285750" indent="-285750" algn="l">
                        <a:buFont typeface="Arial" panose="020B0604020202020204" pitchFamily="34" charset="0"/>
                        <a:buChar char="•"/>
                      </a:pPr>
                      <a:endParaRPr lang="en-US" sz="1800" b="0" kern="1200" baseline="0" dirty="0">
                        <a:solidFill>
                          <a:schemeClr val="bg1"/>
                        </a:solidFill>
                        <a:latin typeface="Arial" panose="020B0604020202020204" pitchFamily="34" charset="0"/>
                        <a:ea typeface="+mn-ea"/>
                        <a:cs typeface="Arial" panose="020B060402020202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val="3669149969"/>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8610" name="Rectangle 2"/>
          <p:cNvSpPr>
            <a:spLocks noGrp="1" noChangeArrowheads="1"/>
          </p:cNvSpPr>
          <p:nvPr>
            <p:ph type="subTitle" idx="1"/>
          </p:nvPr>
        </p:nvSpPr>
        <p:spPr>
          <a:xfrm>
            <a:off x="0" y="2081213"/>
            <a:ext cx="10160000" cy="3168650"/>
          </a:xfrm>
        </p:spPr>
        <p:txBody>
          <a:bodyPr lIns="0" tIns="0" rIns="0" bIns="0"/>
          <a:lstStyle/>
          <a:p>
            <a:pPr eaLnBrk="1" hangingPunct="1">
              <a:lnSpc>
                <a:spcPct val="95000"/>
              </a:lnSpc>
              <a:spcBef>
                <a:spcPct val="0"/>
              </a:spcBef>
              <a:defRPr/>
            </a:pPr>
            <a:endParaRPr lang="en-US" sz="2800" b="1" dirty="0" smtClean="0">
              <a:solidFill>
                <a:schemeClr val="bg1"/>
              </a:solidFill>
              <a:latin typeface="Arial" charset="0"/>
              <a:cs typeface="+mn-cs"/>
            </a:endParaRPr>
          </a:p>
          <a:p>
            <a:pPr eaLnBrk="1" hangingPunct="1">
              <a:lnSpc>
                <a:spcPct val="150000"/>
              </a:lnSpc>
              <a:spcBef>
                <a:spcPct val="0"/>
              </a:spcBef>
              <a:defRPr/>
            </a:pPr>
            <a:r>
              <a:rPr lang="en-US" sz="2600" b="1" dirty="0">
                <a:solidFill>
                  <a:schemeClr val="bg1"/>
                </a:solidFill>
                <a:latin typeface="Arial" charset="0"/>
              </a:rPr>
              <a:t>eMail: </a:t>
            </a:r>
            <a:r>
              <a:rPr lang="en-US" sz="2600" b="1" dirty="0">
                <a:solidFill>
                  <a:schemeClr val="bg1"/>
                </a:solidFill>
                <a:latin typeface="Arial" charset="0"/>
                <a:hlinkClick r:id="rId3"/>
              </a:rPr>
              <a:t>office@</a:t>
            </a:r>
            <a:r>
              <a:rPr lang="en-US" sz="2600" b="1" dirty="0" smtClean="0">
                <a:solidFill>
                  <a:schemeClr val="bg1"/>
                </a:solidFill>
                <a:latin typeface="Arial" charset="0"/>
                <a:hlinkClick r:id="rId3"/>
              </a:rPr>
              <a:t>zeroproject.org</a:t>
            </a:r>
            <a:endParaRPr lang="en-US" sz="2600" b="1" dirty="0" smtClean="0">
              <a:solidFill>
                <a:schemeClr val="bg1"/>
              </a:solidFill>
              <a:latin typeface="Arial" charset="0"/>
              <a:cs typeface="+mn-cs"/>
            </a:endParaRPr>
          </a:p>
          <a:p>
            <a:pPr eaLnBrk="1" hangingPunct="1">
              <a:lnSpc>
                <a:spcPct val="150000"/>
              </a:lnSpc>
              <a:spcBef>
                <a:spcPct val="0"/>
              </a:spcBef>
              <a:defRPr/>
            </a:pPr>
            <a:r>
              <a:rPr lang="en-US" sz="2600" b="1" dirty="0" smtClean="0">
                <a:solidFill>
                  <a:schemeClr val="bg1"/>
                </a:solidFill>
                <a:latin typeface="Arial" charset="0"/>
                <a:cs typeface="+mn-cs"/>
              </a:rPr>
              <a:t>Website: </a:t>
            </a:r>
            <a:r>
              <a:rPr lang="en-US" sz="2600" b="1" dirty="0" smtClean="0">
                <a:solidFill>
                  <a:schemeClr val="bg1"/>
                </a:solidFill>
                <a:latin typeface="Arial" charset="0"/>
                <a:cs typeface="+mn-cs"/>
                <a:hlinkClick r:id="rId4"/>
              </a:rPr>
              <a:t>www.zeroproject.org</a:t>
            </a:r>
            <a:endParaRPr lang="en-US" sz="2600" b="1" dirty="0" smtClean="0">
              <a:solidFill>
                <a:schemeClr val="bg1"/>
              </a:solidFill>
              <a:latin typeface="Arial" charset="0"/>
              <a:cs typeface="+mn-cs"/>
            </a:endParaRPr>
          </a:p>
          <a:p>
            <a:pPr eaLnBrk="1" hangingPunct="1">
              <a:lnSpc>
                <a:spcPct val="150000"/>
              </a:lnSpc>
              <a:spcBef>
                <a:spcPct val="0"/>
              </a:spcBef>
              <a:defRPr/>
            </a:pPr>
            <a:r>
              <a:rPr lang="en-US" sz="2600" b="1" dirty="0" smtClean="0">
                <a:solidFill>
                  <a:schemeClr val="bg1"/>
                </a:solidFill>
                <a:latin typeface="Arial" charset="0"/>
                <a:cs typeface="+mn-cs"/>
              </a:rPr>
              <a:t>Facebook: </a:t>
            </a:r>
            <a:r>
              <a:rPr lang="en-US" sz="2600" b="1" dirty="0" smtClean="0">
                <a:solidFill>
                  <a:schemeClr val="bg1"/>
                </a:solidFill>
                <a:latin typeface="Arial" charset="0"/>
                <a:cs typeface="+mn-cs"/>
                <a:hlinkClick r:id="rId5"/>
              </a:rPr>
              <a:t>https://www.facebook.com/zeroproject.org?ref=hl</a:t>
            </a:r>
            <a:endParaRPr lang="en-US" sz="2600" b="1" dirty="0" smtClean="0">
              <a:solidFill>
                <a:schemeClr val="bg1"/>
              </a:solidFill>
              <a:latin typeface="Arial" charset="0"/>
              <a:cs typeface="+mn-cs"/>
            </a:endParaRPr>
          </a:p>
          <a:p>
            <a:pPr eaLnBrk="1" hangingPunct="1">
              <a:lnSpc>
                <a:spcPct val="150000"/>
              </a:lnSpc>
              <a:spcBef>
                <a:spcPct val="0"/>
              </a:spcBef>
              <a:defRPr/>
            </a:pPr>
            <a:r>
              <a:rPr lang="en-US" sz="2600" b="1" dirty="0" smtClean="0">
                <a:solidFill>
                  <a:schemeClr val="bg1"/>
                </a:solidFill>
                <a:latin typeface="Arial" charset="0"/>
                <a:cs typeface="+mn-cs"/>
              </a:rPr>
              <a:t>Twitter: https://twitter.com/zeroproject</a:t>
            </a:r>
          </a:p>
          <a:p>
            <a:pPr eaLnBrk="1" hangingPunct="1">
              <a:lnSpc>
                <a:spcPct val="150000"/>
              </a:lnSpc>
              <a:spcBef>
                <a:spcPct val="0"/>
              </a:spcBef>
              <a:defRPr/>
            </a:pPr>
            <a:r>
              <a:rPr lang="en-US" sz="2600" b="1" dirty="0" smtClean="0">
                <a:solidFill>
                  <a:schemeClr val="bg1"/>
                </a:solidFill>
                <a:latin typeface="Arial" charset="0"/>
                <a:cs typeface="+mn-cs"/>
              </a:rPr>
              <a:t>YouTube: </a:t>
            </a:r>
            <a:r>
              <a:rPr lang="en-US" sz="2600" b="1" dirty="0" smtClean="0">
                <a:solidFill>
                  <a:schemeClr val="bg1"/>
                </a:solidFill>
                <a:latin typeface="Arial" charset="0"/>
                <a:cs typeface="+mn-cs"/>
                <a:hlinkClick r:id="rId6"/>
              </a:rPr>
              <a:t>www.youtube.com/user/Zeroprojectorg</a:t>
            </a:r>
            <a:endParaRPr lang="en-US" sz="2600" b="1" dirty="0" smtClean="0">
              <a:solidFill>
                <a:schemeClr val="bg1"/>
              </a:solidFill>
              <a:latin typeface="Arial" charset="0"/>
              <a:cs typeface="+mn-cs"/>
            </a:endParaRPr>
          </a:p>
          <a:p>
            <a:pPr algn="l" eaLnBrk="1" hangingPunct="1">
              <a:lnSpc>
                <a:spcPct val="150000"/>
              </a:lnSpc>
              <a:spcBef>
                <a:spcPct val="0"/>
              </a:spcBef>
              <a:defRPr/>
            </a:pPr>
            <a:endParaRPr lang="en-US" sz="2600" b="1" dirty="0" smtClean="0">
              <a:solidFill>
                <a:schemeClr val="bg1"/>
              </a:solidFill>
              <a:latin typeface="Arial" charset="0"/>
              <a:cs typeface="+mn-cs"/>
            </a:endParaRPr>
          </a:p>
        </p:txBody>
      </p:sp>
      <p:pic>
        <p:nvPicPr>
          <p:cNvPr id="39939" name="Picture 8" descr="Logo Zero Project weiß"/>
          <p:cNvPicPr>
            <a:picLocks noChangeAspect="1" noChangeArrowheads="1"/>
          </p:cNvPicPr>
          <p:nvPr/>
        </p:nvPicPr>
        <p:blipFill>
          <a:blip r:embed="rId7">
            <a:extLst>
              <a:ext uri="{28A0092B-C50C-407E-A947-70E740481C1C}">
                <a14:useLocalDpi xmlns:a14="http://schemas.microsoft.com/office/drawing/2010/main" val="0"/>
              </a:ext>
            </a:extLst>
          </a:blip>
          <a:srcRect l="17726" t="35143" r="17726" b="35143"/>
          <a:stretch>
            <a:fillRect/>
          </a:stretch>
        </p:blipFill>
        <p:spPr bwMode="auto">
          <a:xfrm>
            <a:off x="1801813" y="-6350"/>
            <a:ext cx="6554787" cy="2130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9940" name="Picture 12" descr="Essl Foundation weiß"/>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992563" y="6178550"/>
            <a:ext cx="2173287" cy="1303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8610" name="Rectangle 2"/>
          <p:cNvSpPr>
            <a:spLocks noGrp="1" noChangeArrowheads="1"/>
          </p:cNvSpPr>
          <p:nvPr>
            <p:ph type="subTitle" idx="1"/>
          </p:nvPr>
        </p:nvSpPr>
        <p:spPr>
          <a:xfrm>
            <a:off x="0" y="2081213"/>
            <a:ext cx="10160000" cy="3168650"/>
          </a:xfrm>
        </p:spPr>
        <p:txBody>
          <a:bodyPr lIns="0" tIns="0" rIns="0" bIns="0"/>
          <a:lstStyle/>
          <a:p>
            <a:pPr eaLnBrk="1" hangingPunct="1">
              <a:lnSpc>
                <a:spcPct val="95000"/>
              </a:lnSpc>
              <a:spcBef>
                <a:spcPct val="0"/>
              </a:spcBef>
              <a:defRPr/>
            </a:pPr>
            <a:endParaRPr lang="en-US" sz="2800" b="1" dirty="0" smtClean="0">
              <a:solidFill>
                <a:schemeClr val="bg1"/>
              </a:solidFill>
              <a:latin typeface="Arial" charset="0"/>
              <a:cs typeface="+mn-cs"/>
            </a:endParaRPr>
          </a:p>
          <a:p>
            <a:pPr eaLnBrk="1" hangingPunct="1">
              <a:lnSpc>
                <a:spcPct val="150000"/>
              </a:lnSpc>
              <a:spcBef>
                <a:spcPct val="0"/>
              </a:spcBef>
              <a:defRPr/>
            </a:pPr>
            <a:r>
              <a:rPr lang="en-US" sz="5400" b="1" i="1" dirty="0" smtClean="0">
                <a:solidFill>
                  <a:schemeClr val="bg1"/>
                </a:solidFill>
                <a:latin typeface="Arial" charset="0"/>
                <a:cs typeface="+mn-cs"/>
              </a:rPr>
              <a:t>FOR A WORLD WITHOUT BARRIERS</a:t>
            </a:r>
          </a:p>
          <a:p>
            <a:pPr eaLnBrk="1" hangingPunct="1">
              <a:lnSpc>
                <a:spcPct val="150000"/>
              </a:lnSpc>
              <a:spcBef>
                <a:spcPct val="0"/>
              </a:spcBef>
              <a:defRPr/>
            </a:pPr>
            <a:endParaRPr lang="en-US" sz="2800" b="1" dirty="0" smtClean="0">
              <a:solidFill>
                <a:schemeClr val="bg1"/>
              </a:solidFill>
              <a:latin typeface="Arial" charset="0"/>
              <a:cs typeface="+mn-cs"/>
            </a:endParaRPr>
          </a:p>
        </p:txBody>
      </p:sp>
      <p:pic>
        <p:nvPicPr>
          <p:cNvPr id="37891" name="Picture 8" descr="Logo Zero Project weiß"/>
          <p:cNvPicPr>
            <a:picLocks noChangeAspect="1" noChangeArrowheads="1"/>
          </p:cNvPicPr>
          <p:nvPr/>
        </p:nvPicPr>
        <p:blipFill>
          <a:blip r:embed="rId3">
            <a:extLst>
              <a:ext uri="{28A0092B-C50C-407E-A947-70E740481C1C}">
                <a14:useLocalDpi xmlns:a14="http://schemas.microsoft.com/office/drawing/2010/main" val="0"/>
              </a:ext>
            </a:extLst>
          </a:blip>
          <a:srcRect l="17726" t="35143" r="17726" b="35143"/>
          <a:stretch>
            <a:fillRect/>
          </a:stretch>
        </p:blipFill>
        <p:spPr bwMode="auto">
          <a:xfrm>
            <a:off x="1801813" y="-6350"/>
            <a:ext cx="6554787" cy="2130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892" name="Picture 12" descr="Essl Foundation weiß"/>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92563" y="6178550"/>
            <a:ext cx="2173287" cy="1303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8610" name="Rectangle 2"/>
          <p:cNvSpPr>
            <a:spLocks noGrp="1" noChangeArrowheads="1"/>
          </p:cNvSpPr>
          <p:nvPr>
            <p:ph type="subTitle" idx="1"/>
          </p:nvPr>
        </p:nvSpPr>
        <p:spPr>
          <a:xfrm>
            <a:off x="0" y="2081213"/>
            <a:ext cx="10160000" cy="3168650"/>
          </a:xfrm>
        </p:spPr>
        <p:txBody>
          <a:bodyPr lIns="0" tIns="0" rIns="0" bIns="0"/>
          <a:lstStyle/>
          <a:p>
            <a:pPr eaLnBrk="1" hangingPunct="1">
              <a:lnSpc>
                <a:spcPct val="95000"/>
              </a:lnSpc>
              <a:spcBef>
                <a:spcPct val="0"/>
              </a:spcBef>
              <a:defRPr/>
            </a:pPr>
            <a:endParaRPr lang="en-US" sz="2800" b="1" dirty="0" smtClean="0">
              <a:solidFill>
                <a:schemeClr val="bg1"/>
              </a:solidFill>
              <a:latin typeface="Arial" charset="0"/>
              <a:cs typeface="+mn-cs"/>
            </a:endParaRPr>
          </a:p>
          <a:p>
            <a:pPr eaLnBrk="1" hangingPunct="1">
              <a:lnSpc>
                <a:spcPct val="150000"/>
              </a:lnSpc>
              <a:spcBef>
                <a:spcPct val="0"/>
              </a:spcBef>
              <a:defRPr/>
            </a:pPr>
            <a:r>
              <a:rPr lang="en-US" sz="5400" b="1" i="1" dirty="0" smtClean="0">
                <a:solidFill>
                  <a:schemeClr val="bg1"/>
                </a:solidFill>
                <a:latin typeface="Arial" charset="0"/>
                <a:cs typeface="+mn-cs"/>
              </a:rPr>
              <a:t>FOR A WORLD WITHOUT BARRIERS</a:t>
            </a:r>
          </a:p>
          <a:p>
            <a:pPr eaLnBrk="1" hangingPunct="1">
              <a:lnSpc>
                <a:spcPct val="150000"/>
              </a:lnSpc>
              <a:spcBef>
                <a:spcPct val="0"/>
              </a:spcBef>
              <a:defRPr/>
            </a:pPr>
            <a:endParaRPr lang="en-US" sz="2800" b="1" dirty="0" smtClean="0">
              <a:solidFill>
                <a:schemeClr val="bg1"/>
              </a:solidFill>
              <a:latin typeface="Arial" charset="0"/>
              <a:cs typeface="+mn-cs"/>
            </a:endParaRPr>
          </a:p>
        </p:txBody>
      </p:sp>
      <p:pic>
        <p:nvPicPr>
          <p:cNvPr id="17411" name="Picture 8" descr="Logo Zero Project weiß"/>
          <p:cNvPicPr>
            <a:picLocks noChangeAspect="1" noChangeArrowheads="1"/>
          </p:cNvPicPr>
          <p:nvPr/>
        </p:nvPicPr>
        <p:blipFill>
          <a:blip r:embed="rId3">
            <a:extLst>
              <a:ext uri="{28A0092B-C50C-407E-A947-70E740481C1C}">
                <a14:useLocalDpi xmlns:a14="http://schemas.microsoft.com/office/drawing/2010/main" val="0"/>
              </a:ext>
            </a:extLst>
          </a:blip>
          <a:srcRect l="17726" t="35143" r="17726" b="35143"/>
          <a:stretch>
            <a:fillRect/>
          </a:stretch>
        </p:blipFill>
        <p:spPr bwMode="auto">
          <a:xfrm>
            <a:off x="1801813" y="-6350"/>
            <a:ext cx="6554787" cy="2130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2" name="Picture 12" descr="Essl Foundation weiß"/>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92563" y="6178550"/>
            <a:ext cx="2173287" cy="1303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xfrm>
            <a:off x="0" y="0"/>
            <a:ext cx="10160000" cy="1271588"/>
          </a:xfrm>
          <a:solidFill>
            <a:schemeClr val="tx1"/>
          </a:solidFill>
        </p:spPr>
        <p:txBody>
          <a:bodyPr lIns="101599" tIns="50799" rIns="101599" bIns="50799"/>
          <a:lstStyle/>
          <a:p>
            <a:pPr eaLnBrk="1" hangingPunct="1">
              <a:defRPr/>
            </a:pPr>
            <a:r>
              <a:rPr lang="de-DE" sz="3200" b="1" dirty="0" smtClean="0">
                <a:solidFill>
                  <a:schemeClr val="bg1"/>
                </a:solidFill>
                <a:latin typeface="Verdana" charset="0"/>
                <a:cs typeface="+mj-cs"/>
              </a:rPr>
              <a:t>History and Scope of the Zero Project</a:t>
            </a:r>
            <a:endParaRPr lang="de-AT" sz="3200" b="1" dirty="0" smtClean="0">
              <a:solidFill>
                <a:schemeClr val="bg1"/>
              </a:solidFill>
              <a:latin typeface="Verdana" charset="0"/>
              <a:cs typeface="+mj-cs"/>
            </a:endParaRPr>
          </a:p>
        </p:txBody>
      </p:sp>
      <p:sp>
        <p:nvSpPr>
          <p:cNvPr id="66563" name="Rectangle 3"/>
          <p:cNvSpPr>
            <a:spLocks noGrp="1" noChangeArrowheads="1"/>
          </p:cNvSpPr>
          <p:nvPr>
            <p:ph type="body" idx="1"/>
          </p:nvPr>
        </p:nvSpPr>
        <p:spPr>
          <a:xfrm>
            <a:off x="463550" y="1866900"/>
            <a:ext cx="9231313" cy="496743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miter lim="800000"/>
                <a:headEnd/>
                <a:tailEnd/>
              </a14:hiddenLine>
            </a:ex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lIns="101599" tIns="50799" rIns="101599" bIns="50799"/>
          <a:lstStyle/>
          <a:p>
            <a:pPr marL="630238" indent="-630238" eaLnBrk="1" hangingPunct="1">
              <a:lnSpc>
                <a:spcPct val="150000"/>
              </a:lnSpc>
              <a:buFontTx/>
              <a:buChar char="o"/>
              <a:tabLst>
                <a:tab pos="354013" algn="l"/>
                <a:tab pos="811213" algn="l"/>
              </a:tabLst>
              <a:defRPr/>
            </a:pPr>
            <a:r>
              <a:rPr lang="en-GB" sz="2600" dirty="0" smtClean="0">
                <a:solidFill>
                  <a:schemeClr val="bg1"/>
                </a:solidFill>
                <a:latin typeface="Arial" charset="0"/>
                <a:cs typeface="+mn-cs"/>
              </a:rPr>
              <a:t>An initiative of the Essl Foundation, Vienna, Austria</a:t>
            </a:r>
          </a:p>
          <a:p>
            <a:pPr marL="630238" indent="-630238" eaLnBrk="1" hangingPunct="1">
              <a:lnSpc>
                <a:spcPct val="150000"/>
              </a:lnSpc>
              <a:buFontTx/>
              <a:buChar char="o"/>
              <a:tabLst>
                <a:tab pos="354013" algn="l"/>
                <a:tab pos="811213" algn="l"/>
              </a:tabLst>
              <a:defRPr/>
            </a:pPr>
            <a:r>
              <a:rPr lang="en-GB" sz="2600" dirty="0" smtClean="0">
                <a:solidFill>
                  <a:schemeClr val="bg1"/>
                </a:solidFill>
                <a:latin typeface="Arial" charset="0"/>
                <a:cs typeface="+mn-cs"/>
              </a:rPr>
              <a:t>Launched in 2010</a:t>
            </a:r>
          </a:p>
          <a:p>
            <a:pPr marL="630238" indent="-630238" algn="just" eaLnBrk="1" hangingPunct="1">
              <a:lnSpc>
                <a:spcPct val="150000"/>
              </a:lnSpc>
              <a:buFontTx/>
              <a:buChar char="o"/>
              <a:tabLst>
                <a:tab pos="354013" algn="l"/>
                <a:tab pos="811213" algn="l"/>
              </a:tabLst>
              <a:defRPr/>
            </a:pPr>
            <a:r>
              <a:rPr lang="en-GB" sz="2600" dirty="0" smtClean="0">
                <a:solidFill>
                  <a:schemeClr val="bg1"/>
                </a:solidFill>
                <a:latin typeface="Arial" charset="0"/>
                <a:cs typeface="+mn-cs"/>
              </a:rPr>
              <a:t>Research:</a:t>
            </a:r>
          </a:p>
          <a:p>
            <a:pPr lvl="1" algn="just" eaLnBrk="1" hangingPunct="1">
              <a:lnSpc>
                <a:spcPct val="150000"/>
              </a:lnSpc>
              <a:buFont typeface="Wingdings" charset="2"/>
              <a:buChar char="Ø"/>
              <a:tabLst>
                <a:tab pos="354013" algn="l"/>
                <a:tab pos="811213" algn="l"/>
              </a:tabLst>
              <a:defRPr/>
            </a:pPr>
            <a:r>
              <a:rPr lang="en-GB" sz="2400" dirty="0" smtClean="0">
                <a:solidFill>
                  <a:schemeClr val="bg1"/>
                </a:solidFill>
                <a:latin typeface="Arial" charset="0"/>
                <a:cs typeface="+mn-cs"/>
              </a:rPr>
              <a:t>Social indicators</a:t>
            </a:r>
          </a:p>
          <a:p>
            <a:pPr lvl="1" eaLnBrk="1" hangingPunct="1">
              <a:lnSpc>
                <a:spcPct val="150000"/>
              </a:lnSpc>
              <a:buFont typeface="Wingdings" charset="2"/>
              <a:buChar char="Ø"/>
              <a:tabLst>
                <a:tab pos="354013" algn="l"/>
                <a:tab pos="811213" algn="l"/>
              </a:tabLst>
              <a:defRPr/>
            </a:pPr>
            <a:r>
              <a:rPr lang="en-GB" sz="2400" dirty="0" smtClean="0">
                <a:solidFill>
                  <a:schemeClr val="bg1"/>
                </a:solidFill>
                <a:latin typeface="Arial" charset="0"/>
                <a:cs typeface="+mn-cs"/>
              </a:rPr>
              <a:t>Innovative Policies</a:t>
            </a:r>
          </a:p>
          <a:p>
            <a:pPr lvl="1" eaLnBrk="1" hangingPunct="1">
              <a:lnSpc>
                <a:spcPct val="150000"/>
              </a:lnSpc>
              <a:buFont typeface="Wingdings" charset="2"/>
              <a:buChar char="Ø"/>
              <a:tabLst>
                <a:tab pos="354013" algn="l"/>
                <a:tab pos="811213" algn="l"/>
              </a:tabLst>
              <a:defRPr/>
            </a:pPr>
            <a:r>
              <a:rPr lang="en-GB" sz="2400" dirty="0">
                <a:solidFill>
                  <a:schemeClr val="bg1"/>
                </a:solidFill>
                <a:latin typeface="Arial" charset="0"/>
              </a:rPr>
              <a:t>Innovative </a:t>
            </a:r>
            <a:r>
              <a:rPr lang="en-GB" sz="2400" dirty="0" smtClean="0">
                <a:solidFill>
                  <a:schemeClr val="bg1"/>
                </a:solidFill>
                <a:latin typeface="Arial" charset="0"/>
              </a:rPr>
              <a:t>Practices</a:t>
            </a:r>
          </a:p>
          <a:p>
            <a:pPr marL="0" indent="0" eaLnBrk="1" hangingPunct="1">
              <a:lnSpc>
                <a:spcPct val="150000"/>
              </a:lnSpc>
              <a:buNone/>
              <a:tabLst>
                <a:tab pos="354013" algn="l"/>
                <a:tab pos="811213" algn="l"/>
              </a:tabLst>
              <a:defRPr/>
            </a:pPr>
            <a:endParaRPr lang="en-GB" dirty="0" smtClean="0">
              <a:solidFill>
                <a:schemeClr val="bg1"/>
              </a:solidFill>
              <a:latin typeface="Arial" charset="0"/>
            </a:endParaRPr>
          </a:p>
          <a:p>
            <a:pPr lvl="1" eaLnBrk="1" hangingPunct="1">
              <a:lnSpc>
                <a:spcPct val="150000"/>
              </a:lnSpc>
              <a:buFont typeface="Wingdings" charset="2"/>
              <a:buChar char="Ø"/>
              <a:tabLst>
                <a:tab pos="354013" algn="l"/>
                <a:tab pos="811213" algn="l"/>
              </a:tabLst>
              <a:defRPr/>
            </a:pPr>
            <a:endParaRPr lang="en-GB" dirty="0" smtClean="0">
              <a:solidFill>
                <a:schemeClr val="bg1"/>
              </a:solidFill>
              <a:latin typeface="Arial" charset="0"/>
              <a:cs typeface="+mn-cs"/>
            </a:endParaRPr>
          </a:p>
          <a:p>
            <a:pPr marL="630238" indent="-630238" algn="just" eaLnBrk="1" hangingPunct="1">
              <a:lnSpc>
                <a:spcPct val="150000"/>
              </a:lnSpc>
              <a:buFontTx/>
              <a:buNone/>
              <a:tabLst>
                <a:tab pos="354013" algn="l"/>
                <a:tab pos="811213" algn="l"/>
              </a:tabLst>
              <a:defRPr/>
            </a:pPr>
            <a:endParaRPr lang="en-GB" sz="3000" dirty="0" smtClean="0">
              <a:solidFill>
                <a:schemeClr val="bg1"/>
              </a:solidFill>
              <a:latin typeface="Arial" charset="0"/>
              <a:cs typeface="+mn-cs"/>
            </a:endParaRPr>
          </a:p>
        </p:txBody>
      </p:sp>
      <p:sp>
        <p:nvSpPr>
          <p:cNvPr id="66566" name="Line 6"/>
          <p:cNvSpPr>
            <a:spLocks noChangeShapeType="1"/>
          </p:cNvSpPr>
          <p:nvPr/>
        </p:nvSpPr>
        <p:spPr bwMode="auto">
          <a:xfrm>
            <a:off x="0" y="1289050"/>
            <a:ext cx="10160000" cy="0"/>
          </a:xfrm>
          <a:prstGeom prst="line">
            <a:avLst/>
          </a:prstGeom>
          <a:noFill/>
          <a:ln w="762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dirty="0">
              <a:cs typeface="+mn-cs"/>
            </a:endParaRPr>
          </a:p>
        </p:txBody>
      </p:sp>
      <p:pic>
        <p:nvPicPr>
          <p:cNvPr id="19461" name="Picture 7" descr="Essl Foundation weiß"/>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28113" y="6999288"/>
            <a:ext cx="1165225" cy="698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8546" name="Rectangle 2"/>
          <p:cNvSpPr>
            <a:spLocks noGrp="1" noChangeArrowheads="1"/>
          </p:cNvSpPr>
          <p:nvPr>
            <p:ph type="title"/>
          </p:nvPr>
        </p:nvSpPr>
        <p:spPr>
          <a:xfrm>
            <a:off x="758825" y="0"/>
            <a:ext cx="8636000" cy="1271588"/>
          </a:xfrm>
          <a:solidFill>
            <a:schemeClr val="tx1"/>
          </a:solidFill>
        </p:spPr>
        <p:txBody>
          <a:bodyPr lIns="101599" tIns="50799" rIns="101599" bIns="50799"/>
          <a:lstStyle/>
          <a:p>
            <a:pPr eaLnBrk="1" hangingPunct="1">
              <a:defRPr/>
            </a:pPr>
            <a:r>
              <a:rPr lang="de-DE" sz="3200" b="1" dirty="0" smtClean="0">
                <a:solidFill>
                  <a:schemeClr val="bg1"/>
                </a:solidFill>
                <a:latin typeface="Verdana" charset="0"/>
                <a:cs typeface="+mj-cs"/>
              </a:rPr>
              <a:t>Zero </a:t>
            </a:r>
            <a:r>
              <a:rPr lang="de-DE" sz="3200" b="1" dirty="0" smtClean="0">
                <a:solidFill>
                  <a:schemeClr val="bg1"/>
                </a:solidFill>
                <a:latin typeface="Verdana" charset="0"/>
                <a:cs typeface="+mj-cs"/>
              </a:rPr>
              <a:t>Project Research Cycle</a:t>
            </a:r>
            <a:endParaRPr lang="de-AT" sz="3200" b="1" dirty="0" smtClean="0">
              <a:solidFill>
                <a:schemeClr val="bg1"/>
              </a:solidFill>
              <a:latin typeface="Verdana" charset="0"/>
              <a:cs typeface="+mj-cs"/>
            </a:endParaRPr>
          </a:p>
        </p:txBody>
      </p:sp>
      <p:sp>
        <p:nvSpPr>
          <p:cNvPr id="108549" name="Line 5"/>
          <p:cNvSpPr>
            <a:spLocks noChangeShapeType="1"/>
          </p:cNvSpPr>
          <p:nvPr/>
        </p:nvSpPr>
        <p:spPr bwMode="auto">
          <a:xfrm>
            <a:off x="0" y="1289050"/>
            <a:ext cx="10160000" cy="0"/>
          </a:xfrm>
          <a:prstGeom prst="line">
            <a:avLst/>
          </a:prstGeom>
          <a:noFill/>
          <a:ln w="762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dirty="0">
              <a:cs typeface="+mn-cs"/>
            </a:endParaRPr>
          </a:p>
        </p:txBody>
      </p:sp>
      <p:pic>
        <p:nvPicPr>
          <p:cNvPr id="25604" name="Picture 6" descr="Essl Foundation weiß"/>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28113" y="6999288"/>
            <a:ext cx="1165225" cy="698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3"/>
          <p:cNvSpPr txBox="1">
            <a:spLocks noChangeArrowheads="1"/>
          </p:cNvSpPr>
          <p:nvPr/>
        </p:nvSpPr>
        <p:spPr bwMode="auto">
          <a:xfrm>
            <a:off x="463550" y="1866900"/>
            <a:ext cx="9231313" cy="4679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miter lim="800000"/>
                <a:headEnd/>
                <a:tailEnd/>
              </a14:hiddenLine>
            </a:ext>
            <a:ext uri="{AF507438-7753-43e0-B8FC-AC1667EBCBE1}">
              <a14:hiddenEffects xmlns:a14="http://schemas.microsoft.com/office/drawing/2010/main">
                <a:effectLst>
                  <a:outerShdw blurRad="63500" dist="35921" dir="2700000" algn="ctr" rotWithShape="0">
                    <a:srgbClr val="808080"/>
                  </a:outerShdw>
                </a:effectLst>
              </a14:hiddenEffects>
            </a:ext>
            <a:ext uri="{FAA26D3D-D897-4be2-8F04-BA451C77F1D7}">
              <ma14:placeholderFlag xmlns:ma14="http://schemas.microsoft.com/office/mac/drawingml/2011/main" val="1"/>
            </a:ext>
          </a:extLst>
        </p:spPr>
        <p:txBody>
          <a:bodyPr lIns="101599" tIns="50799" rIns="101599" bIns="50799"/>
          <a:lstStyle>
            <a:lvl1pPr marL="342900" indent="-342900" algn="l" rtl="0" eaLnBrk="0" fontAlgn="base" hangingPunct="0">
              <a:spcBef>
                <a:spcPct val="20000"/>
              </a:spcBef>
              <a:spcAft>
                <a:spcPct val="0"/>
              </a:spcAft>
              <a:buChar char="•"/>
              <a:defRPr sz="3200">
                <a:solidFill>
                  <a:schemeClr val="tx1"/>
                </a:solidFill>
                <a:latin typeface="+mn-lt"/>
                <a:ea typeface="+mn-ea"/>
                <a:cs typeface="ＭＳ Ｐゴシック" charset="0"/>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a:lstStyle>
          <a:p>
            <a:pPr marL="630238" indent="-630238" eaLnBrk="1" hangingPunct="1">
              <a:lnSpc>
                <a:spcPct val="150000"/>
              </a:lnSpc>
              <a:buFontTx/>
              <a:buChar char="o"/>
              <a:tabLst>
                <a:tab pos="354013" algn="l"/>
                <a:tab pos="811213" algn="l"/>
              </a:tabLst>
              <a:defRPr/>
            </a:pPr>
            <a:r>
              <a:rPr lang="en-GB" sz="2600" dirty="0" smtClean="0">
                <a:solidFill>
                  <a:schemeClr val="bg1"/>
                </a:solidFill>
                <a:latin typeface="Arial" charset="0"/>
                <a:cs typeface="+mn-cs"/>
              </a:rPr>
              <a:t>Employment – 2013/17</a:t>
            </a:r>
          </a:p>
          <a:p>
            <a:pPr marL="630238" indent="-630238" eaLnBrk="1" hangingPunct="1">
              <a:lnSpc>
                <a:spcPct val="150000"/>
              </a:lnSpc>
              <a:buFontTx/>
              <a:buChar char="o"/>
              <a:tabLst>
                <a:tab pos="354013" algn="l"/>
                <a:tab pos="811213" algn="l"/>
              </a:tabLst>
              <a:defRPr/>
            </a:pPr>
            <a:r>
              <a:rPr lang="en-GB" sz="2600" dirty="0" smtClean="0">
                <a:solidFill>
                  <a:schemeClr val="bg1"/>
                </a:solidFill>
                <a:latin typeface="Arial" charset="0"/>
                <a:cs typeface="+mn-cs"/>
              </a:rPr>
              <a:t>Accessibility – 2014/18</a:t>
            </a:r>
          </a:p>
          <a:p>
            <a:pPr marL="630238" indent="-630238" algn="just" eaLnBrk="1" hangingPunct="1">
              <a:lnSpc>
                <a:spcPct val="150000"/>
              </a:lnSpc>
              <a:buFontTx/>
              <a:buChar char="o"/>
              <a:tabLst>
                <a:tab pos="354013" algn="l"/>
                <a:tab pos="811213" algn="l"/>
              </a:tabLst>
              <a:defRPr/>
            </a:pPr>
            <a:r>
              <a:rPr lang="en-GB" sz="2600" dirty="0" smtClean="0">
                <a:solidFill>
                  <a:schemeClr val="bg1"/>
                </a:solidFill>
                <a:latin typeface="Arial" charset="0"/>
                <a:cs typeface="+mn-cs"/>
              </a:rPr>
              <a:t>Independent Living and Political Participation – 2015/19</a:t>
            </a:r>
          </a:p>
          <a:p>
            <a:pPr marL="630238" indent="-630238" eaLnBrk="1" hangingPunct="1">
              <a:lnSpc>
                <a:spcPct val="150000"/>
              </a:lnSpc>
              <a:buFontTx/>
              <a:buChar char="o"/>
              <a:tabLst>
                <a:tab pos="354013" algn="l"/>
                <a:tab pos="811213" algn="l"/>
              </a:tabLst>
              <a:defRPr/>
            </a:pPr>
            <a:r>
              <a:rPr lang="en-GB" sz="2600" dirty="0" smtClean="0">
                <a:solidFill>
                  <a:schemeClr val="bg1"/>
                </a:solidFill>
                <a:latin typeface="Arial" charset="0"/>
                <a:cs typeface="+mn-cs"/>
              </a:rPr>
              <a:t>Education and Information &amp; Communication Technologies – 2016/20</a:t>
            </a:r>
          </a:p>
          <a:p>
            <a:pPr marL="630238" indent="-630238" algn="just" eaLnBrk="1" hangingPunct="1">
              <a:lnSpc>
                <a:spcPct val="150000"/>
              </a:lnSpc>
              <a:buFontTx/>
              <a:buNone/>
              <a:tabLst>
                <a:tab pos="354013" algn="l"/>
                <a:tab pos="811213" algn="l"/>
              </a:tabLst>
              <a:defRPr/>
            </a:pPr>
            <a:endParaRPr lang="en-GB" sz="3000" dirty="0" smtClean="0">
              <a:solidFill>
                <a:schemeClr val="bg1"/>
              </a:solidFill>
              <a:latin typeface="Arial" charset="0"/>
              <a:cs typeface="+mn-cs"/>
            </a:endParaRP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8546" name="Rectangle 2"/>
          <p:cNvSpPr>
            <a:spLocks noGrp="1" noChangeArrowheads="1"/>
          </p:cNvSpPr>
          <p:nvPr>
            <p:ph type="title"/>
          </p:nvPr>
        </p:nvSpPr>
        <p:spPr>
          <a:xfrm>
            <a:off x="758825" y="0"/>
            <a:ext cx="8636000" cy="1271588"/>
          </a:xfrm>
          <a:solidFill>
            <a:schemeClr val="tx1"/>
          </a:solidFill>
        </p:spPr>
        <p:txBody>
          <a:bodyPr lIns="101599" tIns="50799" rIns="101599" bIns="50799"/>
          <a:lstStyle/>
          <a:p>
            <a:pPr eaLnBrk="1" hangingPunct="1">
              <a:defRPr/>
            </a:pPr>
            <a:r>
              <a:rPr lang="de-DE" sz="3200" b="1" dirty="0">
                <a:solidFill>
                  <a:schemeClr val="bg1"/>
                </a:solidFill>
                <a:latin typeface="Verdana" charset="0"/>
                <a:cs typeface="+mj-cs"/>
              </a:rPr>
              <a:t>Z</a:t>
            </a:r>
            <a:r>
              <a:rPr lang="de-DE" sz="3200" b="1" dirty="0" smtClean="0">
                <a:solidFill>
                  <a:schemeClr val="bg1"/>
                </a:solidFill>
                <a:latin typeface="Verdana" charset="0"/>
                <a:cs typeface="+mj-cs"/>
              </a:rPr>
              <a:t>ero </a:t>
            </a:r>
            <a:r>
              <a:rPr lang="de-DE" sz="3200" b="1" dirty="0" smtClean="0">
                <a:solidFill>
                  <a:schemeClr val="bg1"/>
                </a:solidFill>
                <a:latin typeface="Verdana" charset="0"/>
                <a:cs typeface="+mj-cs"/>
              </a:rPr>
              <a:t>Project </a:t>
            </a:r>
            <a:r>
              <a:rPr lang="mr-IN" sz="3200" b="1" dirty="0" smtClean="0">
                <a:solidFill>
                  <a:schemeClr val="bg1"/>
                </a:solidFill>
                <a:latin typeface="Verdana" charset="0"/>
                <a:cs typeface="+mj-cs"/>
              </a:rPr>
              <a:t>–</a:t>
            </a:r>
            <a:r>
              <a:rPr lang="de-DE" sz="3200" b="1" dirty="0" smtClean="0">
                <a:solidFill>
                  <a:schemeClr val="bg1"/>
                </a:solidFill>
                <a:latin typeface="Verdana" charset="0"/>
                <a:cs typeface="+mj-cs"/>
              </a:rPr>
              <a:t> Social Indicators</a:t>
            </a:r>
            <a:endParaRPr lang="de-AT" sz="3200" b="1" dirty="0" smtClean="0">
              <a:solidFill>
                <a:schemeClr val="bg1"/>
              </a:solidFill>
              <a:latin typeface="Verdana" charset="0"/>
              <a:cs typeface="+mj-cs"/>
            </a:endParaRPr>
          </a:p>
        </p:txBody>
      </p:sp>
      <p:sp>
        <p:nvSpPr>
          <p:cNvPr id="108549" name="Line 5"/>
          <p:cNvSpPr>
            <a:spLocks noChangeShapeType="1"/>
          </p:cNvSpPr>
          <p:nvPr/>
        </p:nvSpPr>
        <p:spPr bwMode="auto">
          <a:xfrm>
            <a:off x="0" y="1289050"/>
            <a:ext cx="10160000" cy="0"/>
          </a:xfrm>
          <a:prstGeom prst="line">
            <a:avLst/>
          </a:prstGeom>
          <a:noFill/>
          <a:ln w="762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dirty="0">
              <a:cs typeface="+mn-cs"/>
            </a:endParaRPr>
          </a:p>
        </p:txBody>
      </p:sp>
      <p:pic>
        <p:nvPicPr>
          <p:cNvPr id="25604" name="Picture 6" descr="Essl Foundation weiß"/>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28113" y="6999288"/>
            <a:ext cx="1165225" cy="698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3"/>
          <p:cNvSpPr txBox="1">
            <a:spLocks noChangeArrowheads="1"/>
          </p:cNvSpPr>
          <p:nvPr/>
        </p:nvSpPr>
        <p:spPr bwMode="auto">
          <a:xfrm>
            <a:off x="463550" y="1866900"/>
            <a:ext cx="9231313" cy="4679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miter lim="800000"/>
                <a:headEnd/>
                <a:tailEnd/>
              </a14:hiddenLine>
            </a:ext>
            <a:ext uri="{AF507438-7753-43e0-B8FC-AC1667EBCBE1}">
              <a14:hiddenEffects xmlns:a14="http://schemas.microsoft.com/office/drawing/2010/main">
                <a:effectLst>
                  <a:outerShdw blurRad="63500" dist="35921" dir="2700000" algn="ctr" rotWithShape="0">
                    <a:srgbClr val="808080"/>
                  </a:outerShdw>
                </a:effectLst>
              </a14:hiddenEffects>
            </a:ext>
            <a:ext uri="{FAA26D3D-D897-4be2-8F04-BA451C77F1D7}">
              <ma14:placeholderFlag xmlns:ma14="http://schemas.microsoft.com/office/mac/drawingml/2011/main" val="1"/>
            </a:ext>
          </a:extLst>
        </p:spPr>
        <p:txBody>
          <a:bodyPr lIns="101599" tIns="50799" rIns="101599" bIns="50799"/>
          <a:lstStyle>
            <a:lvl1pPr marL="342900" indent="-342900" algn="l" rtl="0" eaLnBrk="0" fontAlgn="base" hangingPunct="0">
              <a:spcBef>
                <a:spcPct val="20000"/>
              </a:spcBef>
              <a:spcAft>
                <a:spcPct val="0"/>
              </a:spcAft>
              <a:buChar char="•"/>
              <a:defRPr sz="3200">
                <a:solidFill>
                  <a:schemeClr val="tx1"/>
                </a:solidFill>
                <a:latin typeface="+mn-lt"/>
                <a:ea typeface="+mn-ea"/>
                <a:cs typeface="ＭＳ Ｐゴシック" charset="0"/>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a:lstStyle>
          <a:p>
            <a:pPr marL="630238" indent="-630238" algn="just" eaLnBrk="1" hangingPunct="1">
              <a:lnSpc>
                <a:spcPct val="150000"/>
              </a:lnSpc>
              <a:buFontTx/>
              <a:buChar char="o"/>
              <a:tabLst>
                <a:tab pos="354013" algn="l"/>
                <a:tab pos="811213" algn="l"/>
              </a:tabLst>
              <a:defRPr/>
            </a:pPr>
            <a:r>
              <a:rPr lang="en-GB" sz="2600" dirty="0">
                <a:solidFill>
                  <a:schemeClr val="bg1"/>
                </a:solidFill>
                <a:latin typeface="Arial" charset="0"/>
              </a:rPr>
              <a:t>Increasing global coverage (# of countries)</a:t>
            </a:r>
            <a:r>
              <a:rPr lang="en-GB" sz="2600" dirty="0" smtClean="0">
                <a:solidFill>
                  <a:schemeClr val="bg1"/>
                </a:solidFill>
                <a:latin typeface="Arial" charset="0"/>
              </a:rPr>
              <a:t>:</a:t>
            </a:r>
          </a:p>
          <a:p>
            <a:pPr lvl="2" algn="just" eaLnBrk="1" hangingPunct="1">
              <a:buFont typeface="Wingdings" charset="2"/>
              <a:buChar char="Ø"/>
              <a:tabLst>
                <a:tab pos="354013" algn="l"/>
                <a:tab pos="811213" algn="l"/>
              </a:tabLst>
              <a:defRPr/>
            </a:pPr>
            <a:r>
              <a:rPr lang="en-GB" sz="2600" dirty="0" smtClean="0">
                <a:solidFill>
                  <a:schemeClr val="bg1"/>
                </a:solidFill>
                <a:latin typeface="Arial"/>
                <a:cs typeface="Arial"/>
              </a:rPr>
              <a:t>Pilot </a:t>
            </a:r>
            <a:r>
              <a:rPr lang="en-GB" sz="2600" dirty="0">
                <a:solidFill>
                  <a:schemeClr val="bg1"/>
                </a:solidFill>
                <a:latin typeface="Arial"/>
                <a:cs typeface="Arial"/>
              </a:rPr>
              <a:t>Study (2010/11): 15</a:t>
            </a:r>
          </a:p>
          <a:p>
            <a:pPr lvl="2" algn="just" eaLnBrk="1" hangingPunct="1">
              <a:buFont typeface="Wingdings" charset="2"/>
              <a:buChar char="Ø"/>
              <a:tabLst>
                <a:tab pos="354013" algn="l"/>
                <a:tab pos="811213" algn="l"/>
              </a:tabLst>
              <a:defRPr/>
            </a:pPr>
            <a:r>
              <a:rPr lang="mr-IN" sz="2600" dirty="0">
                <a:solidFill>
                  <a:schemeClr val="bg1"/>
                </a:solidFill>
                <a:latin typeface="Arial"/>
                <a:cs typeface="Arial"/>
              </a:rPr>
              <a:t>…</a:t>
            </a:r>
            <a:endParaRPr lang="en-US" sz="2600" dirty="0">
              <a:solidFill>
                <a:schemeClr val="bg1"/>
              </a:solidFill>
              <a:latin typeface="Arial"/>
              <a:cs typeface="Arial"/>
            </a:endParaRPr>
          </a:p>
          <a:p>
            <a:pPr lvl="2" algn="just" eaLnBrk="1" hangingPunct="1">
              <a:buFont typeface="Wingdings" charset="2"/>
              <a:buChar char="Ø"/>
              <a:tabLst>
                <a:tab pos="354013" algn="l"/>
                <a:tab pos="811213" algn="l"/>
              </a:tabLst>
              <a:defRPr/>
            </a:pPr>
            <a:r>
              <a:rPr lang="mr-IN" sz="2600" dirty="0">
                <a:solidFill>
                  <a:schemeClr val="bg1"/>
                </a:solidFill>
                <a:latin typeface="Arial"/>
                <a:cs typeface="Arial"/>
              </a:rPr>
              <a:t>…</a:t>
            </a:r>
            <a:endParaRPr lang="en-GB" sz="2600" dirty="0">
              <a:solidFill>
                <a:schemeClr val="bg1"/>
              </a:solidFill>
              <a:latin typeface="Arial"/>
              <a:cs typeface="Arial"/>
            </a:endParaRPr>
          </a:p>
          <a:p>
            <a:pPr lvl="2" algn="just" eaLnBrk="1" hangingPunct="1">
              <a:buFont typeface="Wingdings" charset="2"/>
              <a:buChar char="Ø"/>
              <a:tabLst>
                <a:tab pos="354013" algn="l"/>
                <a:tab pos="811213" algn="l"/>
              </a:tabLst>
              <a:defRPr/>
            </a:pPr>
            <a:r>
              <a:rPr lang="en-GB" sz="2600" dirty="0">
                <a:solidFill>
                  <a:schemeClr val="bg1"/>
                </a:solidFill>
                <a:latin typeface="Arial"/>
                <a:cs typeface="Arial"/>
              </a:rPr>
              <a:t>2017 Report: </a:t>
            </a:r>
            <a:r>
              <a:rPr lang="en-GB" sz="2600" dirty="0" smtClean="0">
                <a:solidFill>
                  <a:schemeClr val="bg1"/>
                </a:solidFill>
                <a:latin typeface="Arial"/>
                <a:cs typeface="Arial"/>
              </a:rPr>
              <a:t>121</a:t>
            </a:r>
            <a:endParaRPr lang="en-GB" sz="2600" dirty="0" smtClean="0">
              <a:solidFill>
                <a:schemeClr val="bg1"/>
              </a:solidFill>
              <a:latin typeface="Arial" charset="0"/>
              <a:cs typeface="+mn-cs"/>
            </a:endParaRPr>
          </a:p>
          <a:p>
            <a:pPr marL="630238" indent="-630238" algn="just" eaLnBrk="1" hangingPunct="1">
              <a:lnSpc>
                <a:spcPct val="150000"/>
              </a:lnSpc>
              <a:buFontTx/>
              <a:buChar char="o"/>
              <a:tabLst>
                <a:tab pos="354013" algn="l"/>
                <a:tab pos="811213" algn="l"/>
              </a:tabLst>
              <a:defRPr/>
            </a:pPr>
            <a:r>
              <a:rPr lang="en-GB" sz="2600" dirty="0" smtClean="0">
                <a:solidFill>
                  <a:schemeClr val="bg1"/>
                </a:solidFill>
                <a:latin typeface="Arial" charset="0"/>
                <a:cs typeface="+mn-cs"/>
              </a:rPr>
              <a:t>Traffic light system</a:t>
            </a:r>
          </a:p>
          <a:p>
            <a:pPr marL="630238" indent="-630238" eaLnBrk="1" hangingPunct="1">
              <a:lnSpc>
                <a:spcPct val="150000"/>
              </a:lnSpc>
              <a:buFontTx/>
              <a:buChar char="o"/>
              <a:tabLst>
                <a:tab pos="354013" algn="l"/>
                <a:tab pos="811213" algn="l"/>
              </a:tabLst>
              <a:defRPr/>
            </a:pPr>
            <a:r>
              <a:rPr lang="en-GB" sz="2600" dirty="0" smtClean="0">
                <a:solidFill>
                  <a:schemeClr val="bg1"/>
                </a:solidFill>
                <a:latin typeface="Arial" charset="0"/>
                <a:cs typeface="+mn-cs"/>
              </a:rPr>
              <a:t>Questions: Core + Research topic (inc SDG)</a:t>
            </a:r>
          </a:p>
        </p:txBody>
      </p:sp>
    </p:spTree>
    <p:extLst>
      <p:ext uri="{BB962C8B-B14F-4D97-AF65-F5344CB8AC3E}">
        <p14:creationId xmlns:p14="http://schemas.microsoft.com/office/powerpoint/2010/main" val="1940356483"/>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12642" name="Rectangle 2"/>
          <p:cNvSpPr>
            <a:spLocks noGrp="1" noChangeArrowheads="1"/>
          </p:cNvSpPr>
          <p:nvPr>
            <p:ph type="title"/>
          </p:nvPr>
        </p:nvSpPr>
        <p:spPr>
          <a:xfrm>
            <a:off x="0" y="0"/>
            <a:ext cx="10160000" cy="1271588"/>
          </a:xfrm>
          <a:solidFill>
            <a:schemeClr val="tx1"/>
          </a:solidFill>
        </p:spPr>
        <p:txBody>
          <a:bodyPr lIns="101599" tIns="50799" rIns="101599" bIns="50799"/>
          <a:lstStyle/>
          <a:p>
            <a:pPr eaLnBrk="1" hangingPunct="1">
              <a:defRPr/>
            </a:pPr>
            <a:r>
              <a:rPr lang="de-DE" sz="3200" b="1" dirty="0" smtClean="0">
                <a:solidFill>
                  <a:schemeClr val="bg1"/>
                </a:solidFill>
                <a:latin typeface="Verdana" charset="0"/>
                <a:cs typeface="+mj-cs"/>
              </a:rPr>
              <a:t>Zero Project: Innovative Policies - I</a:t>
            </a:r>
            <a:endParaRPr lang="de-AT" b="1" dirty="0" smtClean="0">
              <a:solidFill>
                <a:schemeClr val="bg1"/>
              </a:solidFill>
              <a:latin typeface="Verdana" charset="0"/>
              <a:cs typeface="+mj-cs"/>
            </a:endParaRPr>
          </a:p>
        </p:txBody>
      </p:sp>
      <p:sp>
        <p:nvSpPr>
          <p:cNvPr id="112643" name="Rectangle 3"/>
          <p:cNvSpPr>
            <a:spLocks noGrp="1" noChangeArrowheads="1"/>
          </p:cNvSpPr>
          <p:nvPr>
            <p:ph type="body" idx="1"/>
          </p:nvPr>
        </p:nvSpPr>
        <p:spPr>
          <a:xfrm>
            <a:off x="463550" y="1866900"/>
            <a:ext cx="8720138" cy="53276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miter lim="800000"/>
                <a:headEnd/>
                <a:tailEnd/>
              </a14:hiddenLine>
            </a:ex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lIns="101599" tIns="50799" rIns="101599" bIns="50799"/>
          <a:lstStyle/>
          <a:p>
            <a:pPr marL="0" indent="0" eaLnBrk="1" hangingPunct="1">
              <a:lnSpc>
                <a:spcPct val="150000"/>
              </a:lnSpc>
              <a:spcBef>
                <a:spcPct val="50000"/>
              </a:spcBef>
              <a:buNone/>
              <a:tabLst>
                <a:tab pos="354013" algn="l"/>
                <a:tab pos="811213" algn="l"/>
              </a:tabLst>
              <a:defRPr/>
            </a:pPr>
            <a:r>
              <a:rPr lang="en-GB" sz="2600" b="1" dirty="0" smtClean="0">
                <a:solidFill>
                  <a:schemeClr val="bg1"/>
                </a:solidFill>
                <a:latin typeface="Arial" charset="0"/>
                <a:cs typeface="+mn-cs"/>
              </a:rPr>
              <a:t>What is an Innovative Policy?</a:t>
            </a:r>
          </a:p>
          <a:p>
            <a:pPr marL="0" indent="0" eaLnBrk="1" hangingPunct="1">
              <a:spcBef>
                <a:spcPct val="50000"/>
              </a:spcBef>
              <a:buNone/>
              <a:tabLst>
                <a:tab pos="354013" algn="l"/>
                <a:tab pos="811213" algn="l"/>
              </a:tabLst>
              <a:defRPr/>
            </a:pPr>
            <a:r>
              <a:rPr lang="en-US" sz="2400" i="1" dirty="0">
                <a:solidFill>
                  <a:schemeClr val="bg1"/>
                </a:solidFill>
                <a:latin typeface="Arial" charset="0"/>
                <a:cs typeface="+mn-cs"/>
              </a:rPr>
              <a:t>Innovative Policies have achieved </a:t>
            </a:r>
            <a:r>
              <a:rPr lang="en-US" sz="2400" i="1" dirty="0" smtClean="0">
                <a:solidFill>
                  <a:schemeClr val="bg1"/>
                </a:solidFill>
                <a:latin typeface="Arial" charset="0"/>
                <a:cs typeface="+mn-cs"/>
              </a:rPr>
              <a:t>identifiable improvements </a:t>
            </a:r>
            <a:r>
              <a:rPr lang="en-US" sz="2400" i="1" dirty="0">
                <a:solidFill>
                  <a:schemeClr val="bg1"/>
                </a:solidFill>
                <a:latin typeface="Arial" charset="0"/>
                <a:cs typeface="+mn-cs"/>
              </a:rPr>
              <a:t>on the ground, and have </a:t>
            </a:r>
            <a:r>
              <a:rPr lang="en-US" sz="2400" i="1" dirty="0" smtClean="0">
                <a:solidFill>
                  <a:schemeClr val="bg1"/>
                </a:solidFill>
                <a:latin typeface="Arial" charset="0"/>
                <a:cs typeface="+mn-cs"/>
              </a:rPr>
              <a:t>demonstrated a </a:t>
            </a:r>
            <a:r>
              <a:rPr lang="en-US" sz="2400" i="1" dirty="0">
                <a:solidFill>
                  <a:schemeClr val="bg1"/>
                </a:solidFill>
                <a:latin typeface="Arial" charset="0"/>
                <a:cs typeface="+mn-cs"/>
              </a:rPr>
              <a:t>positive dynamic of change that </a:t>
            </a:r>
            <a:r>
              <a:rPr lang="en-US" sz="2400" i="1" dirty="0" smtClean="0">
                <a:solidFill>
                  <a:schemeClr val="bg1"/>
                </a:solidFill>
                <a:latin typeface="Arial" charset="0"/>
                <a:cs typeface="+mn-cs"/>
              </a:rPr>
              <a:t>can be </a:t>
            </a:r>
            <a:r>
              <a:rPr lang="en-US" sz="2400" i="1" dirty="0">
                <a:solidFill>
                  <a:schemeClr val="bg1"/>
                </a:solidFill>
                <a:latin typeface="Arial" charset="0"/>
                <a:cs typeface="+mn-cs"/>
              </a:rPr>
              <a:t>easily replicated in many countries to </a:t>
            </a:r>
            <a:r>
              <a:rPr lang="en-US" sz="2400" i="1" dirty="0" smtClean="0">
                <a:solidFill>
                  <a:schemeClr val="bg1"/>
                </a:solidFill>
                <a:latin typeface="Arial" charset="0"/>
                <a:cs typeface="+mn-cs"/>
              </a:rPr>
              <a:t>advance the </a:t>
            </a:r>
            <a:r>
              <a:rPr lang="en-US" sz="2400" i="1" dirty="0">
                <a:solidFill>
                  <a:schemeClr val="bg1"/>
                </a:solidFill>
                <a:latin typeface="Arial" charset="0"/>
                <a:cs typeface="+mn-cs"/>
              </a:rPr>
              <a:t>implementation of </a:t>
            </a:r>
            <a:r>
              <a:rPr lang="en-US" sz="2400" i="1" dirty="0" smtClean="0">
                <a:solidFill>
                  <a:schemeClr val="bg1"/>
                </a:solidFill>
                <a:latin typeface="Arial" charset="0"/>
                <a:cs typeface="+mn-cs"/>
              </a:rPr>
              <a:t>the UN CPRD. Like </a:t>
            </a:r>
            <a:r>
              <a:rPr lang="en-US" sz="2400" i="1" dirty="0">
                <a:solidFill>
                  <a:schemeClr val="bg1"/>
                </a:solidFill>
                <a:latin typeface="Arial" charset="0"/>
                <a:cs typeface="+mn-cs"/>
              </a:rPr>
              <a:t>all innovation, some policies </a:t>
            </a:r>
            <a:r>
              <a:rPr lang="en-US" sz="2400" i="1" dirty="0" smtClean="0">
                <a:solidFill>
                  <a:schemeClr val="bg1"/>
                </a:solidFill>
                <a:latin typeface="Arial" charset="0"/>
                <a:cs typeface="+mn-cs"/>
              </a:rPr>
              <a:t>may be </a:t>
            </a:r>
            <a:r>
              <a:rPr lang="en-US" sz="2400" i="1" dirty="0">
                <a:solidFill>
                  <a:schemeClr val="bg1"/>
                </a:solidFill>
                <a:latin typeface="Arial" charset="0"/>
                <a:cs typeface="+mn-cs"/>
              </a:rPr>
              <a:t>incomplete or dependent on other </a:t>
            </a:r>
            <a:r>
              <a:rPr lang="en-US" sz="2400" i="1" dirty="0" smtClean="0">
                <a:solidFill>
                  <a:schemeClr val="bg1"/>
                </a:solidFill>
                <a:latin typeface="Arial" charset="0"/>
                <a:cs typeface="+mn-cs"/>
              </a:rPr>
              <a:t>developments to maximize </a:t>
            </a:r>
            <a:r>
              <a:rPr lang="en-US" sz="2400" i="1" dirty="0">
                <a:solidFill>
                  <a:schemeClr val="bg1"/>
                </a:solidFill>
                <a:latin typeface="Arial" charset="0"/>
                <a:cs typeface="+mn-cs"/>
              </a:rPr>
              <a:t>their impact. Some </a:t>
            </a:r>
            <a:r>
              <a:rPr lang="en-US" sz="2400" i="1" dirty="0" smtClean="0">
                <a:solidFill>
                  <a:schemeClr val="bg1"/>
                </a:solidFill>
                <a:latin typeface="Arial" charset="0"/>
                <a:cs typeface="+mn-cs"/>
              </a:rPr>
              <a:t>policies, no </a:t>
            </a:r>
            <a:r>
              <a:rPr lang="en-US" sz="2400" i="1" dirty="0">
                <a:solidFill>
                  <a:schemeClr val="bg1"/>
                </a:solidFill>
                <a:latin typeface="Arial" charset="0"/>
                <a:cs typeface="+mn-cs"/>
              </a:rPr>
              <a:t>matter </a:t>
            </a:r>
            <a:r>
              <a:rPr lang="en-US" sz="2400" i="1" dirty="0" smtClean="0">
                <a:solidFill>
                  <a:schemeClr val="bg1"/>
                </a:solidFill>
                <a:latin typeface="Arial" charset="0"/>
                <a:cs typeface="+mn-cs"/>
              </a:rPr>
              <a:t>how positive</a:t>
            </a:r>
            <a:r>
              <a:rPr lang="en-US" sz="2400" i="1" dirty="0">
                <a:solidFill>
                  <a:schemeClr val="bg1"/>
                </a:solidFill>
                <a:latin typeface="Arial" charset="0"/>
                <a:cs typeface="+mn-cs"/>
              </a:rPr>
              <a:t>, may also </a:t>
            </a:r>
            <a:r>
              <a:rPr lang="en-US" sz="2400" i="1" dirty="0" smtClean="0">
                <a:solidFill>
                  <a:schemeClr val="bg1"/>
                </a:solidFill>
                <a:latin typeface="Arial" charset="0"/>
                <a:cs typeface="+mn-cs"/>
              </a:rPr>
              <a:t>contain elements </a:t>
            </a:r>
            <a:r>
              <a:rPr lang="en-US" sz="2400" i="1" dirty="0">
                <a:solidFill>
                  <a:schemeClr val="bg1"/>
                </a:solidFill>
                <a:latin typeface="Arial" charset="0"/>
                <a:cs typeface="+mn-cs"/>
              </a:rPr>
              <a:t>of old thinking. </a:t>
            </a:r>
            <a:r>
              <a:rPr lang="en-US" sz="2400" i="1" dirty="0" smtClean="0">
                <a:solidFill>
                  <a:schemeClr val="bg1"/>
                </a:solidFill>
                <a:latin typeface="Arial" charset="0"/>
                <a:cs typeface="+mn-cs"/>
              </a:rPr>
              <a:t>Since the implementation of </a:t>
            </a:r>
            <a:r>
              <a:rPr lang="en-US" sz="2400" i="1" dirty="0">
                <a:solidFill>
                  <a:schemeClr val="bg1"/>
                </a:solidFill>
                <a:latin typeface="Arial" charset="0"/>
                <a:cs typeface="+mn-cs"/>
              </a:rPr>
              <a:t>the UN CRPD is a work in </a:t>
            </a:r>
            <a:r>
              <a:rPr lang="en-US" sz="2400" i="1" dirty="0" smtClean="0">
                <a:solidFill>
                  <a:schemeClr val="bg1"/>
                </a:solidFill>
                <a:latin typeface="Arial" charset="0"/>
                <a:cs typeface="+mn-cs"/>
              </a:rPr>
              <a:t>progress for </a:t>
            </a:r>
            <a:r>
              <a:rPr lang="en-US" sz="2400" i="1" dirty="0">
                <a:solidFill>
                  <a:schemeClr val="bg1"/>
                </a:solidFill>
                <a:latin typeface="Arial" charset="0"/>
                <a:cs typeface="+mn-cs"/>
              </a:rPr>
              <a:t>all countries, these elements are taken </a:t>
            </a:r>
            <a:r>
              <a:rPr lang="en-US" sz="2400" i="1" dirty="0" smtClean="0">
                <a:solidFill>
                  <a:schemeClr val="bg1"/>
                </a:solidFill>
                <a:latin typeface="Arial" charset="0"/>
                <a:cs typeface="+mn-cs"/>
              </a:rPr>
              <a:t>into account </a:t>
            </a:r>
            <a:r>
              <a:rPr lang="en-US" sz="2400" i="1" dirty="0">
                <a:solidFill>
                  <a:schemeClr val="bg1"/>
                </a:solidFill>
                <a:latin typeface="Arial" charset="0"/>
                <a:cs typeface="+mn-cs"/>
              </a:rPr>
              <a:t>in the overall assessment of innovation.</a:t>
            </a:r>
            <a:endParaRPr lang="en-GB" sz="2400" i="1" dirty="0" smtClean="0">
              <a:solidFill>
                <a:schemeClr val="bg1"/>
              </a:solidFill>
              <a:latin typeface="Arial" charset="0"/>
              <a:cs typeface="+mn-cs"/>
            </a:endParaRPr>
          </a:p>
        </p:txBody>
      </p:sp>
      <p:sp>
        <p:nvSpPr>
          <p:cNvPr id="112644" name="Text Box 4"/>
          <p:cNvSpPr txBox="1">
            <a:spLocks noChangeArrowheads="1"/>
          </p:cNvSpPr>
          <p:nvPr/>
        </p:nvSpPr>
        <p:spPr bwMode="auto">
          <a:xfrm>
            <a:off x="360363" y="4129088"/>
            <a:ext cx="8880475" cy="3041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01599" tIns="50799" rIns="101599" bIns="50799"/>
          <a:lstStyle>
            <a:lvl1pPr defTabSz="1016000">
              <a:tabLst>
                <a:tab pos="393700" algn="l"/>
                <a:tab pos="901700" algn="l"/>
              </a:tabLst>
              <a:defRPr sz="2400">
                <a:solidFill>
                  <a:schemeClr val="tx1"/>
                </a:solidFill>
                <a:latin typeface="Times New Roman" charset="0"/>
                <a:ea typeface="ＭＳ Ｐゴシック" charset="0"/>
              </a:defRPr>
            </a:lvl1pPr>
            <a:lvl2pPr marL="909638" indent="-317500" defTabSz="1016000">
              <a:tabLst>
                <a:tab pos="393700" algn="l"/>
                <a:tab pos="901700" algn="l"/>
              </a:tabLst>
              <a:defRPr sz="2400">
                <a:solidFill>
                  <a:schemeClr val="tx1"/>
                </a:solidFill>
                <a:latin typeface="Times New Roman" charset="0"/>
                <a:ea typeface="ＭＳ Ｐゴシック" charset="0"/>
              </a:defRPr>
            </a:lvl2pPr>
            <a:lvl3pPr marL="1363663" indent="-254000" defTabSz="1016000">
              <a:tabLst>
                <a:tab pos="393700" algn="l"/>
                <a:tab pos="901700" algn="l"/>
              </a:tabLst>
              <a:defRPr sz="2400">
                <a:solidFill>
                  <a:schemeClr val="tx1"/>
                </a:solidFill>
                <a:latin typeface="Times New Roman" charset="0"/>
                <a:ea typeface="ＭＳ Ｐゴシック" charset="0"/>
              </a:defRPr>
            </a:lvl3pPr>
            <a:lvl4pPr marL="1816100" indent="-254000" defTabSz="1016000">
              <a:tabLst>
                <a:tab pos="393700" algn="l"/>
                <a:tab pos="901700" algn="l"/>
              </a:tabLst>
              <a:defRPr sz="2400">
                <a:solidFill>
                  <a:schemeClr val="tx1"/>
                </a:solidFill>
                <a:latin typeface="Times New Roman" charset="0"/>
                <a:ea typeface="ＭＳ Ｐゴシック" charset="0"/>
              </a:defRPr>
            </a:lvl4pPr>
            <a:lvl5pPr marL="2286000" indent="-254000" defTabSz="1016000">
              <a:tabLst>
                <a:tab pos="393700" algn="l"/>
                <a:tab pos="901700" algn="l"/>
              </a:tabLst>
              <a:defRPr sz="2400">
                <a:solidFill>
                  <a:schemeClr val="tx1"/>
                </a:solidFill>
                <a:latin typeface="Times New Roman" charset="0"/>
                <a:ea typeface="ＭＳ Ｐゴシック" charset="0"/>
              </a:defRPr>
            </a:lvl5pPr>
            <a:lvl6pPr marL="2743200" indent="-254000" defTabSz="1016000" fontAlgn="base">
              <a:spcBef>
                <a:spcPct val="0"/>
              </a:spcBef>
              <a:spcAft>
                <a:spcPct val="0"/>
              </a:spcAft>
              <a:tabLst>
                <a:tab pos="393700" algn="l"/>
                <a:tab pos="901700" algn="l"/>
              </a:tabLst>
              <a:defRPr sz="2400">
                <a:solidFill>
                  <a:schemeClr val="tx1"/>
                </a:solidFill>
                <a:latin typeface="Times New Roman" charset="0"/>
                <a:ea typeface="ＭＳ Ｐゴシック" charset="0"/>
              </a:defRPr>
            </a:lvl6pPr>
            <a:lvl7pPr marL="3200400" indent="-254000" defTabSz="1016000" fontAlgn="base">
              <a:spcBef>
                <a:spcPct val="0"/>
              </a:spcBef>
              <a:spcAft>
                <a:spcPct val="0"/>
              </a:spcAft>
              <a:tabLst>
                <a:tab pos="393700" algn="l"/>
                <a:tab pos="901700" algn="l"/>
              </a:tabLst>
              <a:defRPr sz="2400">
                <a:solidFill>
                  <a:schemeClr val="tx1"/>
                </a:solidFill>
                <a:latin typeface="Times New Roman" charset="0"/>
                <a:ea typeface="ＭＳ Ｐゴシック" charset="0"/>
              </a:defRPr>
            </a:lvl7pPr>
            <a:lvl8pPr marL="3657600" indent="-254000" defTabSz="1016000" fontAlgn="base">
              <a:spcBef>
                <a:spcPct val="0"/>
              </a:spcBef>
              <a:spcAft>
                <a:spcPct val="0"/>
              </a:spcAft>
              <a:tabLst>
                <a:tab pos="393700" algn="l"/>
                <a:tab pos="901700" algn="l"/>
              </a:tabLst>
              <a:defRPr sz="2400">
                <a:solidFill>
                  <a:schemeClr val="tx1"/>
                </a:solidFill>
                <a:latin typeface="Times New Roman" charset="0"/>
                <a:ea typeface="ＭＳ Ｐゴシック" charset="0"/>
              </a:defRPr>
            </a:lvl8pPr>
            <a:lvl9pPr marL="4114800" indent="-254000" defTabSz="1016000" fontAlgn="base">
              <a:spcBef>
                <a:spcPct val="0"/>
              </a:spcBef>
              <a:spcAft>
                <a:spcPct val="0"/>
              </a:spcAft>
              <a:tabLst>
                <a:tab pos="393700" algn="l"/>
                <a:tab pos="901700" algn="l"/>
              </a:tabLst>
              <a:defRPr sz="2400">
                <a:solidFill>
                  <a:schemeClr val="tx1"/>
                </a:solidFill>
                <a:latin typeface="Times New Roman" charset="0"/>
                <a:ea typeface="ＭＳ Ｐゴシック" charset="0"/>
              </a:defRPr>
            </a:lvl9pPr>
          </a:lstStyle>
          <a:p>
            <a:pPr algn="just" eaLnBrk="0" hangingPunct="0">
              <a:lnSpc>
                <a:spcPct val="150000"/>
              </a:lnSpc>
              <a:spcBef>
                <a:spcPct val="20000"/>
              </a:spcBef>
              <a:defRPr/>
            </a:pPr>
            <a:endParaRPr lang="de-AT" sz="2000" dirty="0" smtClean="0">
              <a:latin typeface="Verdana" charset="0"/>
            </a:endParaRPr>
          </a:p>
        </p:txBody>
      </p:sp>
      <p:sp>
        <p:nvSpPr>
          <p:cNvPr id="112645" name="Line 5"/>
          <p:cNvSpPr>
            <a:spLocks noChangeShapeType="1"/>
          </p:cNvSpPr>
          <p:nvPr/>
        </p:nvSpPr>
        <p:spPr bwMode="auto">
          <a:xfrm>
            <a:off x="0" y="1289050"/>
            <a:ext cx="10160000" cy="0"/>
          </a:xfrm>
          <a:prstGeom prst="line">
            <a:avLst/>
          </a:prstGeom>
          <a:noFill/>
          <a:ln w="762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dirty="0">
              <a:cs typeface="+mn-cs"/>
            </a:endParaRPr>
          </a:p>
        </p:txBody>
      </p:sp>
      <p:pic>
        <p:nvPicPr>
          <p:cNvPr id="27654" name="Picture 6" descr="Essl Foundation weiß"/>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28113" y="6999288"/>
            <a:ext cx="1165225" cy="698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12642" name="Rectangle 2"/>
          <p:cNvSpPr>
            <a:spLocks noGrp="1" noChangeArrowheads="1"/>
          </p:cNvSpPr>
          <p:nvPr>
            <p:ph type="title"/>
          </p:nvPr>
        </p:nvSpPr>
        <p:spPr>
          <a:xfrm>
            <a:off x="0" y="0"/>
            <a:ext cx="10160000" cy="1271588"/>
          </a:xfrm>
          <a:solidFill>
            <a:schemeClr val="tx1"/>
          </a:solidFill>
        </p:spPr>
        <p:txBody>
          <a:bodyPr lIns="101599" tIns="50799" rIns="101599" bIns="50799"/>
          <a:lstStyle/>
          <a:p>
            <a:pPr eaLnBrk="1" hangingPunct="1">
              <a:defRPr/>
            </a:pPr>
            <a:r>
              <a:rPr lang="de-DE" sz="3200" b="1" dirty="0" smtClean="0">
                <a:solidFill>
                  <a:schemeClr val="bg1"/>
                </a:solidFill>
                <a:latin typeface="Verdana" charset="0"/>
                <a:cs typeface="+mj-cs"/>
              </a:rPr>
              <a:t>Zero Project: Innovative Policies - II</a:t>
            </a:r>
            <a:endParaRPr lang="de-AT" b="1" dirty="0" smtClean="0">
              <a:solidFill>
                <a:schemeClr val="bg1"/>
              </a:solidFill>
              <a:latin typeface="Verdana" charset="0"/>
              <a:cs typeface="+mj-cs"/>
            </a:endParaRPr>
          </a:p>
        </p:txBody>
      </p:sp>
      <p:sp>
        <p:nvSpPr>
          <p:cNvPr id="112643" name="Rectangle 3"/>
          <p:cNvSpPr>
            <a:spLocks noGrp="1" noChangeArrowheads="1"/>
          </p:cNvSpPr>
          <p:nvPr>
            <p:ph type="body" idx="1"/>
          </p:nvPr>
        </p:nvSpPr>
        <p:spPr>
          <a:xfrm>
            <a:off x="463550" y="1866900"/>
            <a:ext cx="8720138" cy="53276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miter lim="800000"/>
                <a:headEnd/>
                <a:tailEnd/>
              </a14:hiddenLine>
            </a:ex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lIns="101599" tIns="50799" rIns="101599" bIns="50799"/>
          <a:lstStyle/>
          <a:p>
            <a:pPr marL="0" indent="0" eaLnBrk="1" hangingPunct="1">
              <a:lnSpc>
                <a:spcPct val="150000"/>
              </a:lnSpc>
              <a:spcBef>
                <a:spcPct val="50000"/>
              </a:spcBef>
              <a:buNone/>
              <a:tabLst>
                <a:tab pos="354013" algn="l"/>
                <a:tab pos="811213" algn="l"/>
              </a:tabLst>
              <a:defRPr/>
            </a:pPr>
            <a:r>
              <a:rPr lang="en-GB" sz="2600" b="1" dirty="0" smtClean="0">
                <a:solidFill>
                  <a:schemeClr val="bg1"/>
                </a:solidFill>
                <a:latin typeface="Arial" charset="0"/>
                <a:cs typeface="+mn-cs"/>
              </a:rPr>
              <a:t>What is an Innovative Policy?</a:t>
            </a:r>
            <a:endParaRPr lang="en-GB" sz="2600" b="1" dirty="0" smtClean="0">
              <a:solidFill>
                <a:schemeClr val="bg1"/>
              </a:solidFill>
              <a:latin typeface="Arial"/>
              <a:cs typeface="Arial"/>
            </a:endParaRPr>
          </a:p>
          <a:p>
            <a:pPr marL="0" indent="0" eaLnBrk="1" hangingPunct="1">
              <a:spcBef>
                <a:spcPct val="50000"/>
              </a:spcBef>
              <a:buNone/>
              <a:tabLst>
                <a:tab pos="354013" algn="l"/>
                <a:tab pos="811213" algn="l"/>
              </a:tabLst>
              <a:defRPr/>
            </a:pPr>
            <a:r>
              <a:rPr lang="en-US" sz="2400" i="1" dirty="0" smtClean="0">
                <a:solidFill>
                  <a:schemeClr val="bg1"/>
                </a:solidFill>
                <a:latin typeface="Arial"/>
                <a:cs typeface="Arial"/>
              </a:rPr>
              <a:t>A </a:t>
            </a:r>
            <a:r>
              <a:rPr lang="en-US" sz="2400" i="1" dirty="0">
                <a:solidFill>
                  <a:schemeClr val="bg1"/>
                </a:solidFill>
                <a:latin typeface="Arial"/>
                <a:cs typeface="Arial"/>
              </a:rPr>
              <a:t>law, regulation, standard, action plan, programme, etc., issued by government, parliament, or public administration at any governance level. </a:t>
            </a:r>
            <a:endParaRPr lang="en-US" sz="2400" i="1" dirty="0" smtClean="0">
              <a:solidFill>
                <a:schemeClr val="bg1"/>
              </a:solidFill>
              <a:latin typeface="Arial"/>
              <a:cs typeface="Arial"/>
            </a:endParaRPr>
          </a:p>
          <a:p>
            <a:pPr marL="0" indent="0" eaLnBrk="1" hangingPunct="1">
              <a:spcBef>
                <a:spcPct val="50000"/>
              </a:spcBef>
              <a:buNone/>
              <a:tabLst>
                <a:tab pos="354013" algn="l"/>
                <a:tab pos="811213" algn="l"/>
              </a:tabLst>
              <a:defRPr/>
            </a:pPr>
            <a:endParaRPr lang="en-US" sz="2400" i="1" dirty="0" smtClean="0">
              <a:solidFill>
                <a:srgbClr val="FFFFFF"/>
              </a:solidFill>
              <a:latin typeface="Arial"/>
              <a:cs typeface="Arial"/>
            </a:endParaRPr>
          </a:p>
          <a:p>
            <a:pPr marL="0" indent="0">
              <a:buNone/>
            </a:pPr>
            <a:r>
              <a:rPr lang="en-US" sz="2400" i="1" dirty="0" smtClean="0">
                <a:solidFill>
                  <a:srgbClr val="FFFFFF"/>
                </a:solidFill>
                <a:latin typeface="Arial"/>
                <a:ea typeface="ＭＳ 明朝"/>
                <a:cs typeface="Arial"/>
              </a:rPr>
              <a:t>Innovative </a:t>
            </a:r>
            <a:r>
              <a:rPr lang="en-US" sz="2400" i="1" dirty="0">
                <a:solidFill>
                  <a:srgbClr val="FFFFFF"/>
                </a:solidFill>
                <a:latin typeface="Arial"/>
                <a:ea typeface="ＭＳ 明朝"/>
                <a:cs typeface="Arial"/>
              </a:rPr>
              <a:t>Policies are not the '</a:t>
            </a:r>
            <a:r>
              <a:rPr lang="en-US" sz="2400" i="1" dirty="0" smtClean="0">
                <a:solidFill>
                  <a:srgbClr val="FFFFFF"/>
                </a:solidFill>
                <a:latin typeface="Arial"/>
                <a:ea typeface="ＭＳ 明朝"/>
                <a:cs typeface="Arial"/>
              </a:rPr>
              <a:t>antithesis’ of Innovative </a:t>
            </a:r>
            <a:r>
              <a:rPr lang="en-US" sz="2400" i="1" dirty="0">
                <a:solidFill>
                  <a:srgbClr val="FFFFFF"/>
                </a:solidFill>
                <a:latin typeface="Arial"/>
                <a:ea typeface="ＭＳ 明朝"/>
                <a:cs typeface="Arial"/>
              </a:rPr>
              <a:t>Practices, but have a clear focus </a:t>
            </a:r>
            <a:r>
              <a:rPr lang="en-US" sz="2400" i="1" dirty="0" smtClean="0">
                <a:solidFill>
                  <a:srgbClr val="FFFFFF"/>
                </a:solidFill>
                <a:latin typeface="Arial"/>
                <a:ea typeface="ＭＳ 明朝"/>
                <a:cs typeface="Arial"/>
              </a:rPr>
              <a:t>on changing </a:t>
            </a:r>
            <a:r>
              <a:rPr lang="en-US" sz="2400" i="1" dirty="0">
                <a:solidFill>
                  <a:srgbClr val="FFFFFF"/>
                </a:solidFill>
                <a:latin typeface="Arial"/>
                <a:ea typeface="ＭＳ 明朝"/>
                <a:cs typeface="Arial"/>
              </a:rPr>
              <a:t>the behaviour of governments and changing </a:t>
            </a:r>
            <a:r>
              <a:rPr lang="en-US" sz="2400" i="1" dirty="0" smtClean="0">
                <a:solidFill>
                  <a:srgbClr val="FFFFFF"/>
                </a:solidFill>
                <a:latin typeface="Arial"/>
                <a:ea typeface="ＭＳ 明朝"/>
                <a:cs typeface="Arial"/>
              </a:rPr>
              <a:t>their laws, regulations</a:t>
            </a:r>
            <a:r>
              <a:rPr lang="en-US" sz="2400" i="1" dirty="0">
                <a:solidFill>
                  <a:srgbClr val="FFFFFF"/>
                </a:solidFill>
                <a:latin typeface="Arial"/>
                <a:ea typeface="ＭＳ 明朝"/>
                <a:cs typeface="Arial"/>
              </a:rPr>
              <a:t>, programmes and action plans. Thus, </a:t>
            </a:r>
            <a:r>
              <a:rPr lang="en-US" sz="2400" i="1" dirty="0" smtClean="0">
                <a:solidFill>
                  <a:srgbClr val="FFFFFF"/>
                </a:solidFill>
                <a:latin typeface="Arial"/>
                <a:ea typeface="ＭＳ 明朝"/>
                <a:cs typeface="Arial"/>
              </a:rPr>
              <a:t>a few projects </a:t>
            </a:r>
            <a:r>
              <a:rPr lang="en-US" sz="2400" i="1" dirty="0">
                <a:solidFill>
                  <a:srgbClr val="FFFFFF"/>
                </a:solidFill>
                <a:latin typeface="Arial"/>
                <a:ea typeface="ＭＳ 明朝"/>
                <a:cs typeface="Arial"/>
              </a:rPr>
              <a:t>may qualify as an Innovative Practice as </a:t>
            </a:r>
            <a:r>
              <a:rPr lang="en-US" sz="2400" i="1" dirty="0" smtClean="0">
                <a:solidFill>
                  <a:srgbClr val="FFFFFF"/>
                </a:solidFill>
                <a:latin typeface="Arial"/>
                <a:ea typeface="ＭＳ 明朝"/>
                <a:cs typeface="Arial"/>
              </a:rPr>
              <a:t>well as an Innovative </a:t>
            </a:r>
            <a:r>
              <a:rPr lang="en-US" sz="2400" i="1" dirty="0">
                <a:solidFill>
                  <a:srgbClr val="FFFFFF"/>
                </a:solidFill>
                <a:latin typeface="Arial"/>
                <a:ea typeface="ＭＳ 明朝"/>
                <a:cs typeface="Arial"/>
              </a:rPr>
              <a:t>Policy.</a:t>
            </a:r>
          </a:p>
          <a:p>
            <a:pPr marL="0" indent="0" eaLnBrk="1" hangingPunct="1">
              <a:spcBef>
                <a:spcPct val="50000"/>
              </a:spcBef>
              <a:buNone/>
              <a:tabLst>
                <a:tab pos="354013" algn="l"/>
                <a:tab pos="811213" algn="l"/>
              </a:tabLst>
              <a:defRPr/>
            </a:pPr>
            <a:endParaRPr lang="en-US" sz="2400" dirty="0">
              <a:solidFill>
                <a:srgbClr val="FFFFFF"/>
              </a:solidFill>
              <a:latin typeface="Arial"/>
              <a:cs typeface="Arial"/>
            </a:endParaRPr>
          </a:p>
          <a:p>
            <a:pPr marL="0" indent="0" eaLnBrk="1" hangingPunct="1">
              <a:spcBef>
                <a:spcPct val="50000"/>
              </a:spcBef>
              <a:buNone/>
              <a:tabLst>
                <a:tab pos="354013" algn="l"/>
                <a:tab pos="811213" algn="l"/>
              </a:tabLst>
              <a:defRPr/>
            </a:pPr>
            <a:endParaRPr lang="en-US" sz="2400" dirty="0" smtClean="0">
              <a:solidFill>
                <a:srgbClr val="FFFFFF"/>
              </a:solidFill>
              <a:latin typeface="Arial"/>
              <a:cs typeface="Arial"/>
            </a:endParaRPr>
          </a:p>
          <a:p>
            <a:pPr marL="0" indent="0" eaLnBrk="1" hangingPunct="1">
              <a:spcBef>
                <a:spcPct val="50000"/>
              </a:spcBef>
              <a:buNone/>
              <a:tabLst>
                <a:tab pos="354013" algn="l"/>
                <a:tab pos="811213" algn="l"/>
              </a:tabLst>
              <a:defRPr/>
            </a:pPr>
            <a:endParaRPr lang="en-US" sz="2400" dirty="0">
              <a:solidFill>
                <a:srgbClr val="FFFFFF"/>
              </a:solidFill>
              <a:latin typeface="Arial"/>
              <a:cs typeface="Arial"/>
            </a:endParaRPr>
          </a:p>
          <a:p>
            <a:pPr marL="0" indent="0" eaLnBrk="1" hangingPunct="1">
              <a:spcBef>
                <a:spcPct val="50000"/>
              </a:spcBef>
              <a:buNone/>
              <a:tabLst>
                <a:tab pos="354013" algn="l"/>
                <a:tab pos="811213" algn="l"/>
              </a:tabLst>
              <a:defRPr/>
            </a:pPr>
            <a:endParaRPr lang="en-US" sz="2400" dirty="0">
              <a:solidFill>
                <a:srgbClr val="FFFFFF"/>
              </a:solidFill>
              <a:latin typeface="Arial"/>
              <a:cs typeface="Arial"/>
            </a:endParaRPr>
          </a:p>
          <a:p>
            <a:pPr marL="0" indent="0" eaLnBrk="1" hangingPunct="1">
              <a:spcBef>
                <a:spcPct val="50000"/>
              </a:spcBef>
              <a:buNone/>
              <a:tabLst>
                <a:tab pos="354013" algn="l"/>
                <a:tab pos="811213" algn="l"/>
              </a:tabLst>
              <a:defRPr/>
            </a:pPr>
            <a:endParaRPr lang="en-US" sz="2400" i="1" dirty="0" smtClean="0">
              <a:solidFill>
                <a:srgbClr val="FFFFFF"/>
              </a:solidFill>
              <a:latin typeface="Arial"/>
              <a:cs typeface="Arial"/>
            </a:endParaRPr>
          </a:p>
          <a:p>
            <a:pPr marL="0" indent="0" eaLnBrk="1" hangingPunct="1">
              <a:spcBef>
                <a:spcPct val="50000"/>
              </a:spcBef>
              <a:buNone/>
              <a:tabLst>
                <a:tab pos="354013" algn="l"/>
                <a:tab pos="811213" algn="l"/>
              </a:tabLst>
              <a:defRPr/>
            </a:pPr>
            <a:endParaRPr lang="en-GB" sz="2400" i="1" dirty="0" smtClean="0">
              <a:solidFill>
                <a:srgbClr val="FFFFFF"/>
              </a:solidFill>
              <a:latin typeface="Arial"/>
              <a:cs typeface="Arial"/>
            </a:endParaRPr>
          </a:p>
        </p:txBody>
      </p:sp>
      <p:sp>
        <p:nvSpPr>
          <p:cNvPr id="112644" name="Text Box 4"/>
          <p:cNvSpPr txBox="1">
            <a:spLocks noChangeArrowheads="1"/>
          </p:cNvSpPr>
          <p:nvPr/>
        </p:nvSpPr>
        <p:spPr bwMode="auto">
          <a:xfrm>
            <a:off x="399480" y="4098032"/>
            <a:ext cx="8880475" cy="3041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01599" tIns="50799" rIns="101599" bIns="50799"/>
          <a:lstStyle>
            <a:lvl1pPr defTabSz="1016000">
              <a:tabLst>
                <a:tab pos="393700" algn="l"/>
                <a:tab pos="901700" algn="l"/>
              </a:tabLst>
              <a:defRPr sz="2400">
                <a:solidFill>
                  <a:schemeClr val="tx1"/>
                </a:solidFill>
                <a:latin typeface="Times New Roman" charset="0"/>
                <a:ea typeface="ＭＳ Ｐゴシック" charset="0"/>
              </a:defRPr>
            </a:lvl1pPr>
            <a:lvl2pPr marL="909638" indent="-317500" defTabSz="1016000">
              <a:tabLst>
                <a:tab pos="393700" algn="l"/>
                <a:tab pos="901700" algn="l"/>
              </a:tabLst>
              <a:defRPr sz="2400">
                <a:solidFill>
                  <a:schemeClr val="tx1"/>
                </a:solidFill>
                <a:latin typeface="Times New Roman" charset="0"/>
                <a:ea typeface="ＭＳ Ｐゴシック" charset="0"/>
              </a:defRPr>
            </a:lvl2pPr>
            <a:lvl3pPr marL="1363663" indent="-254000" defTabSz="1016000">
              <a:tabLst>
                <a:tab pos="393700" algn="l"/>
                <a:tab pos="901700" algn="l"/>
              </a:tabLst>
              <a:defRPr sz="2400">
                <a:solidFill>
                  <a:schemeClr val="tx1"/>
                </a:solidFill>
                <a:latin typeface="Times New Roman" charset="0"/>
                <a:ea typeface="ＭＳ Ｐゴシック" charset="0"/>
              </a:defRPr>
            </a:lvl3pPr>
            <a:lvl4pPr marL="1816100" indent="-254000" defTabSz="1016000">
              <a:tabLst>
                <a:tab pos="393700" algn="l"/>
                <a:tab pos="901700" algn="l"/>
              </a:tabLst>
              <a:defRPr sz="2400">
                <a:solidFill>
                  <a:schemeClr val="tx1"/>
                </a:solidFill>
                <a:latin typeface="Times New Roman" charset="0"/>
                <a:ea typeface="ＭＳ Ｐゴシック" charset="0"/>
              </a:defRPr>
            </a:lvl4pPr>
            <a:lvl5pPr marL="2286000" indent="-254000" defTabSz="1016000">
              <a:tabLst>
                <a:tab pos="393700" algn="l"/>
                <a:tab pos="901700" algn="l"/>
              </a:tabLst>
              <a:defRPr sz="2400">
                <a:solidFill>
                  <a:schemeClr val="tx1"/>
                </a:solidFill>
                <a:latin typeface="Times New Roman" charset="0"/>
                <a:ea typeface="ＭＳ Ｐゴシック" charset="0"/>
              </a:defRPr>
            </a:lvl5pPr>
            <a:lvl6pPr marL="2743200" indent="-254000" defTabSz="1016000" fontAlgn="base">
              <a:spcBef>
                <a:spcPct val="0"/>
              </a:spcBef>
              <a:spcAft>
                <a:spcPct val="0"/>
              </a:spcAft>
              <a:tabLst>
                <a:tab pos="393700" algn="l"/>
                <a:tab pos="901700" algn="l"/>
              </a:tabLst>
              <a:defRPr sz="2400">
                <a:solidFill>
                  <a:schemeClr val="tx1"/>
                </a:solidFill>
                <a:latin typeface="Times New Roman" charset="0"/>
                <a:ea typeface="ＭＳ Ｐゴシック" charset="0"/>
              </a:defRPr>
            </a:lvl6pPr>
            <a:lvl7pPr marL="3200400" indent="-254000" defTabSz="1016000" fontAlgn="base">
              <a:spcBef>
                <a:spcPct val="0"/>
              </a:spcBef>
              <a:spcAft>
                <a:spcPct val="0"/>
              </a:spcAft>
              <a:tabLst>
                <a:tab pos="393700" algn="l"/>
                <a:tab pos="901700" algn="l"/>
              </a:tabLst>
              <a:defRPr sz="2400">
                <a:solidFill>
                  <a:schemeClr val="tx1"/>
                </a:solidFill>
                <a:latin typeface="Times New Roman" charset="0"/>
                <a:ea typeface="ＭＳ Ｐゴシック" charset="0"/>
              </a:defRPr>
            </a:lvl7pPr>
            <a:lvl8pPr marL="3657600" indent="-254000" defTabSz="1016000" fontAlgn="base">
              <a:spcBef>
                <a:spcPct val="0"/>
              </a:spcBef>
              <a:spcAft>
                <a:spcPct val="0"/>
              </a:spcAft>
              <a:tabLst>
                <a:tab pos="393700" algn="l"/>
                <a:tab pos="901700" algn="l"/>
              </a:tabLst>
              <a:defRPr sz="2400">
                <a:solidFill>
                  <a:schemeClr val="tx1"/>
                </a:solidFill>
                <a:latin typeface="Times New Roman" charset="0"/>
                <a:ea typeface="ＭＳ Ｐゴシック" charset="0"/>
              </a:defRPr>
            </a:lvl8pPr>
            <a:lvl9pPr marL="4114800" indent="-254000" defTabSz="1016000" fontAlgn="base">
              <a:spcBef>
                <a:spcPct val="0"/>
              </a:spcBef>
              <a:spcAft>
                <a:spcPct val="0"/>
              </a:spcAft>
              <a:tabLst>
                <a:tab pos="393700" algn="l"/>
                <a:tab pos="901700" algn="l"/>
              </a:tabLst>
              <a:defRPr sz="2400">
                <a:solidFill>
                  <a:schemeClr val="tx1"/>
                </a:solidFill>
                <a:latin typeface="Times New Roman" charset="0"/>
                <a:ea typeface="ＭＳ Ｐゴシック" charset="0"/>
              </a:defRPr>
            </a:lvl9pPr>
          </a:lstStyle>
          <a:p>
            <a:pPr algn="just" eaLnBrk="0" hangingPunct="0">
              <a:lnSpc>
                <a:spcPct val="150000"/>
              </a:lnSpc>
              <a:spcBef>
                <a:spcPct val="20000"/>
              </a:spcBef>
              <a:defRPr/>
            </a:pPr>
            <a:endParaRPr lang="de-AT" sz="2000" dirty="0" smtClean="0">
              <a:latin typeface="Verdana" charset="0"/>
            </a:endParaRPr>
          </a:p>
        </p:txBody>
      </p:sp>
      <p:sp>
        <p:nvSpPr>
          <p:cNvPr id="112645" name="Line 5"/>
          <p:cNvSpPr>
            <a:spLocks noChangeShapeType="1"/>
          </p:cNvSpPr>
          <p:nvPr/>
        </p:nvSpPr>
        <p:spPr bwMode="auto">
          <a:xfrm>
            <a:off x="0" y="1289050"/>
            <a:ext cx="10160000" cy="0"/>
          </a:xfrm>
          <a:prstGeom prst="line">
            <a:avLst/>
          </a:prstGeom>
          <a:noFill/>
          <a:ln w="762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dirty="0">
              <a:cs typeface="+mn-cs"/>
            </a:endParaRPr>
          </a:p>
        </p:txBody>
      </p:sp>
      <p:pic>
        <p:nvPicPr>
          <p:cNvPr id="27654" name="Picture 6" descr="Essl Foundation weiß"/>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28113" y="6999288"/>
            <a:ext cx="1165225" cy="698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76626911"/>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xfrm>
            <a:off x="0" y="0"/>
            <a:ext cx="10160000" cy="1271588"/>
          </a:xfrm>
          <a:solidFill>
            <a:schemeClr val="tx1"/>
          </a:solidFill>
        </p:spPr>
        <p:txBody>
          <a:bodyPr lIns="101599" tIns="50799" rIns="101599" bIns="50799"/>
          <a:lstStyle/>
          <a:p>
            <a:pPr eaLnBrk="1" hangingPunct="1">
              <a:defRPr/>
            </a:pPr>
            <a:r>
              <a:rPr lang="de-DE" sz="3200" b="1" dirty="0" smtClean="0">
                <a:solidFill>
                  <a:schemeClr val="bg1"/>
                </a:solidFill>
                <a:latin typeface="Verdana" charset="0"/>
                <a:cs typeface="+mj-cs"/>
              </a:rPr>
              <a:t>Zero Project </a:t>
            </a:r>
            <a:r>
              <a:rPr lang="mr-IN" sz="3200" b="1" dirty="0" smtClean="0">
                <a:solidFill>
                  <a:schemeClr val="bg1"/>
                </a:solidFill>
                <a:latin typeface="Verdana" charset="0"/>
                <a:cs typeface="+mj-cs"/>
              </a:rPr>
              <a:t>–</a:t>
            </a:r>
            <a:r>
              <a:rPr lang="de-DE" sz="3200" b="1" dirty="0" smtClean="0">
                <a:solidFill>
                  <a:schemeClr val="bg1"/>
                </a:solidFill>
                <a:latin typeface="Verdana" charset="0"/>
                <a:cs typeface="+mj-cs"/>
              </a:rPr>
              <a:t> Innovative </a:t>
            </a:r>
            <a:r>
              <a:rPr lang="de-DE" sz="3200" b="1" dirty="0" err="1" smtClean="0">
                <a:solidFill>
                  <a:schemeClr val="bg1"/>
                </a:solidFill>
                <a:latin typeface="Verdana" charset="0"/>
                <a:cs typeface="+mj-cs"/>
              </a:rPr>
              <a:t>Policies</a:t>
            </a:r>
            <a:r>
              <a:rPr lang="de-DE" sz="3200" b="1" dirty="0" smtClean="0">
                <a:solidFill>
                  <a:schemeClr val="bg1"/>
                </a:solidFill>
                <a:latin typeface="Verdana" charset="0"/>
                <a:cs typeface="+mj-cs"/>
              </a:rPr>
              <a:t> - III</a:t>
            </a:r>
            <a:endParaRPr lang="de-AT" sz="3200" b="1" dirty="0" smtClean="0">
              <a:solidFill>
                <a:schemeClr val="bg1"/>
              </a:solidFill>
              <a:latin typeface="Verdana" charset="0"/>
              <a:cs typeface="+mj-cs"/>
            </a:endParaRPr>
          </a:p>
        </p:txBody>
      </p:sp>
      <p:sp>
        <p:nvSpPr>
          <p:cNvPr id="66563" name="Rectangle 3"/>
          <p:cNvSpPr>
            <a:spLocks noGrp="1" noChangeArrowheads="1"/>
          </p:cNvSpPr>
          <p:nvPr>
            <p:ph type="body" idx="1"/>
          </p:nvPr>
        </p:nvSpPr>
        <p:spPr>
          <a:xfrm>
            <a:off x="463550" y="1866900"/>
            <a:ext cx="9231313" cy="5399484"/>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miter lim="800000"/>
                <a:headEnd/>
                <a:tailEnd/>
              </a14:hiddenLine>
            </a:ex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lIns="101599" tIns="50799" rIns="101599" bIns="50799"/>
          <a:lstStyle/>
          <a:p>
            <a:pPr marL="630238" indent="-630238" eaLnBrk="1" hangingPunct="1">
              <a:lnSpc>
                <a:spcPct val="150000"/>
              </a:lnSpc>
              <a:buFontTx/>
              <a:buChar char="o"/>
              <a:tabLst>
                <a:tab pos="354013" algn="l"/>
                <a:tab pos="811213" algn="l"/>
              </a:tabLst>
              <a:defRPr/>
            </a:pPr>
            <a:r>
              <a:rPr lang="en-GB" sz="2800" dirty="0" smtClean="0">
                <a:solidFill>
                  <a:schemeClr val="bg1"/>
                </a:solidFill>
                <a:latin typeface="Arial" charset="0"/>
                <a:cs typeface="+mn-cs"/>
              </a:rPr>
              <a:t>Network of over </a:t>
            </a:r>
            <a:r>
              <a:rPr lang="en-GB" sz="2800" b="1" i="1" dirty="0" smtClean="0">
                <a:solidFill>
                  <a:schemeClr val="bg1"/>
                </a:solidFill>
                <a:latin typeface="Arial" charset="0"/>
                <a:cs typeface="+mn-cs"/>
              </a:rPr>
              <a:t>3,000</a:t>
            </a:r>
            <a:r>
              <a:rPr lang="en-GB" sz="2800" dirty="0" smtClean="0">
                <a:solidFill>
                  <a:schemeClr val="bg1"/>
                </a:solidFill>
                <a:latin typeface="Arial" charset="0"/>
                <a:cs typeface="+mn-cs"/>
              </a:rPr>
              <a:t> experts from around the world</a:t>
            </a:r>
          </a:p>
          <a:p>
            <a:pPr marL="630238" indent="-630238" eaLnBrk="1" hangingPunct="1">
              <a:lnSpc>
                <a:spcPct val="150000"/>
              </a:lnSpc>
              <a:buFontTx/>
              <a:buChar char="o"/>
              <a:tabLst>
                <a:tab pos="354013" algn="l"/>
                <a:tab pos="811213" algn="l"/>
              </a:tabLst>
              <a:defRPr/>
            </a:pPr>
            <a:r>
              <a:rPr lang="en-GB" sz="2800" dirty="0" smtClean="0">
                <a:solidFill>
                  <a:schemeClr val="bg1"/>
                </a:solidFill>
                <a:latin typeface="Arial" charset="0"/>
                <a:cs typeface="+mn-cs"/>
              </a:rPr>
              <a:t>Approach: </a:t>
            </a:r>
            <a:r>
              <a:rPr lang="en-GB" sz="2800" dirty="0" smtClean="0">
                <a:solidFill>
                  <a:schemeClr val="bg1"/>
                </a:solidFill>
                <a:latin typeface="Arial" charset="0"/>
                <a:cs typeface="+mn-cs"/>
              </a:rPr>
              <a:t>nomination</a:t>
            </a:r>
            <a:r>
              <a:rPr lang="en-GB" sz="2800" dirty="0" smtClean="0">
                <a:solidFill>
                  <a:schemeClr val="bg1"/>
                </a:solidFill>
                <a:latin typeface="Arial" charset="0"/>
                <a:cs typeface="+mn-cs"/>
              </a:rPr>
              <a:t>, research, and selection</a:t>
            </a:r>
          </a:p>
          <a:p>
            <a:pPr marL="630238" indent="-630238" eaLnBrk="1" hangingPunct="1">
              <a:lnSpc>
                <a:spcPct val="150000"/>
              </a:lnSpc>
              <a:buFontTx/>
              <a:buChar char="o"/>
              <a:tabLst>
                <a:tab pos="354013" algn="l"/>
                <a:tab pos="811213" algn="l"/>
              </a:tabLst>
              <a:defRPr/>
            </a:pPr>
            <a:r>
              <a:rPr lang="en-GB" sz="2800" dirty="0" smtClean="0">
                <a:solidFill>
                  <a:schemeClr val="bg1"/>
                </a:solidFill>
                <a:latin typeface="Arial" charset="0"/>
                <a:cs typeface="+mn-cs"/>
              </a:rPr>
              <a:t>Selection criteria include: </a:t>
            </a:r>
            <a:endParaRPr lang="en-GB" sz="2800" dirty="0" smtClean="0">
              <a:solidFill>
                <a:srgbClr val="FFFFFF"/>
              </a:solidFill>
              <a:latin typeface="Arial" charset="0"/>
              <a:cs typeface="+mn-cs"/>
            </a:endParaRPr>
          </a:p>
          <a:p>
            <a:pPr lvl="1" eaLnBrk="1" hangingPunct="1">
              <a:lnSpc>
                <a:spcPct val="150000"/>
              </a:lnSpc>
              <a:tabLst>
                <a:tab pos="354013" algn="l"/>
                <a:tab pos="811213" algn="l"/>
              </a:tabLst>
              <a:defRPr/>
            </a:pPr>
            <a:r>
              <a:rPr lang="en-US" sz="2400" kern="1200" dirty="0" smtClean="0">
                <a:solidFill>
                  <a:srgbClr val="FFFFFF"/>
                </a:solidFill>
                <a:latin typeface="Arial"/>
                <a:ea typeface="ＭＳ Ｐゴシック" charset="0"/>
                <a:cs typeface="Arial"/>
              </a:rPr>
              <a:t>Innovative</a:t>
            </a:r>
          </a:p>
          <a:p>
            <a:pPr lvl="1" eaLnBrk="1" hangingPunct="1">
              <a:lnSpc>
                <a:spcPct val="150000"/>
              </a:lnSpc>
              <a:tabLst>
                <a:tab pos="354013" algn="l"/>
                <a:tab pos="811213" algn="l"/>
              </a:tabLst>
              <a:defRPr/>
            </a:pPr>
            <a:r>
              <a:rPr lang="en-US" sz="2400" kern="1200" dirty="0" smtClean="0">
                <a:solidFill>
                  <a:srgbClr val="FFFFFF"/>
                </a:solidFill>
                <a:latin typeface="Arial"/>
                <a:ea typeface="ＭＳ Ｐゴシック" charset="0"/>
                <a:cs typeface="Arial"/>
              </a:rPr>
              <a:t>Has impact</a:t>
            </a:r>
          </a:p>
          <a:p>
            <a:pPr lvl="1" eaLnBrk="1" hangingPunct="1">
              <a:lnSpc>
                <a:spcPct val="150000"/>
              </a:lnSpc>
              <a:tabLst>
                <a:tab pos="354013" algn="l"/>
                <a:tab pos="811213" algn="l"/>
              </a:tabLst>
              <a:defRPr/>
            </a:pPr>
            <a:r>
              <a:rPr lang="en-US" sz="2400" kern="1200" dirty="0" smtClean="0">
                <a:solidFill>
                  <a:srgbClr val="FFFFFF"/>
                </a:solidFill>
                <a:latin typeface="Arial"/>
                <a:ea typeface="ＭＳ Ｐゴシック" charset="0"/>
                <a:cs typeface="Arial"/>
              </a:rPr>
              <a:t>Potential for replication/scalability</a:t>
            </a:r>
            <a:endParaRPr lang="en-GB" sz="2400" dirty="0" smtClean="0">
              <a:solidFill>
                <a:srgbClr val="FFFFFF"/>
              </a:solidFill>
              <a:latin typeface="Arial"/>
              <a:cs typeface="Arial"/>
            </a:endParaRPr>
          </a:p>
          <a:p>
            <a:pPr marL="630238" indent="-630238" eaLnBrk="1" hangingPunct="1">
              <a:lnSpc>
                <a:spcPct val="150000"/>
              </a:lnSpc>
              <a:buFontTx/>
              <a:buChar char="o"/>
              <a:tabLst>
                <a:tab pos="354013" algn="l"/>
                <a:tab pos="811213" algn="l"/>
              </a:tabLst>
              <a:defRPr/>
            </a:pPr>
            <a:endParaRPr lang="en-GB" sz="2800" dirty="0" smtClean="0">
              <a:solidFill>
                <a:schemeClr val="bg1"/>
              </a:solidFill>
              <a:latin typeface="Arial" charset="0"/>
              <a:cs typeface="+mn-cs"/>
            </a:endParaRPr>
          </a:p>
          <a:p>
            <a:pPr marL="630238" indent="-630238" algn="just" eaLnBrk="1" hangingPunct="1">
              <a:lnSpc>
                <a:spcPct val="150000"/>
              </a:lnSpc>
              <a:buFontTx/>
              <a:buNone/>
              <a:tabLst>
                <a:tab pos="354013" algn="l"/>
                <a:tab pos="811213" algn="l"/>
              </a:tabLst>
              <a:defRPr/>
            </a:pPr>
            <a:endParaRPr lang="en-GB" sz="3000" dirty="0" smtClean="0">
              <a:solidFill>
                <a:schemeClr val="bg1"/>
              </a:solidFill>
              <a:latin typeface="Arial" charset="0"/>
              <a:cs typeface="+mn-cs"/>
            </a:endParaRPr>
          </a:p>
        </p:txBody>
      </p:sp>
      <p:sp>
        <p:nvSpPr>
          <p:cNvPr id="66566" name="Line 6"/>
          <p:cNvSpPr>
            <a:spLocks noChangeShapeType="1"/>
          </p:cNvSpPr>
          <p:nvPr/>
        </p:nvSpPr>
        <p:spPr bwMode="auto">
          <a:xfrm>
            <a:off x="0" y="1289050"/>
            <a:ext cx="10160000" cy="0"/>
          </a:xfrm>
          <a:prstGeom prst="line">
            <a:avLst/>
          </a:prstGeom>
          <a:noFill/>
          <a:ln w="762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dirty="0">
              <a:cs typeface="+mn-cs"/>
            </a:endParaRPr>
          </a:p>
        </p:txBody>
      </p:sp>
      <p:pic>
        <p:nvPicPr>
          <p:cNvPr id="23557" name="Picture 7" descr="Essl Foundation weiß"/>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28113" y="6999288"/>
            <a:ext cx="1165225" cy="698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92679223"/>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12642" name="Rectangle 2"/>
          <p:cNvSpPr>
            <a:spLocks noGrp="1" noChangeArrowheads="1"/>
          </p:cNvSpPr>
          <p:nvPr>
            <p:ph type="title"/>
          </p:nvPr>
        </p:nvSpPr>
        <p:spPr>
          <a:xfrm>
            <a:off x="0" y="0"/>
            <a:ext cx="10160000" cy="1271588"/>
          </a:xfrm>
          <a:solidFill>
            <a:schemeClr val="tx1"/>
          </a:solidFill>
        </p:spPr>
        <p:txBody>
          <a:bodyPr lIns="101599" tIns="50799" rIns="101599" bIns="50799"/>
          <a:lstStyle/>
          <a:p>
            <a:pPr eaLnBrk="1" hangingPunct="1">
              <a:defRPr/>
            </a:pPr>
            <a:r>
              <a:rPr lang="de-DE" sz="3200" b="1" dirty="0" smtClean="0">
                <a:solidFill>
                  <a:schemeClr val="bg1"/>
                </a:solidFill>
                <a:latin typeface="Verdana" charset="0"/>
                <a:cs typeface="+mj-cs"/>
              </a:rPr>
              <a:t>Zero Project: Innovative Policies</a:t>
            </a:r>
            <a:r>
              <a:rPr lang="de-DE" sz="3200" b="1" dirty="0">
                <a:solidFill>
                  <a:schemeClr val="bg1"/>
                </a:solidFill>
                <a:latin typeface="Verdana" charset="0"/>
                <a:cs typeface="+mj-cs"/>
              </a:rPr>
              <a:t/>
            </a:r>
            <a:br>
              <a:rPr lang="de-DE" sz="3200" b="1" dirty="0">
                <a:solidFill>
                  <a:schemeClr val="bg1"/>
                </a:solidFill>
                <a:latin typeface="Verdana" charset="0"/>
                <a:cs typeface="+mj-cs"/>
              </a:rPr>
            </a:br>
            <a:r>
              <a:rPr lang="de-DE" sz="3200" b="1" dirty="0" smtClean="0">
                <a:solidFill>
                  <a:schemeClr val="bg1"/>
                </a:solidFill>
                <a:latin typeface="Verdana" charset="0"/>
                <a:cs typeface="+mj-cs"/>
              </a:rPr>
              <a:t>Employment - I</a:t>
            </a:r>
            <a:endParaRPr lang="de-AT" b="1" dirty="0" smtClean="0">
              <a:solidFill>
                <a:schemeClr val="bg1"/>
              </a:solidFill>
              <a:latin typeface="Verdana" charset="0"/>
              <a:cs typeface="+mj-cs"/>
            </a:endParaRPr>
          </a:p>
        </p:txBody>
      </p:sp>
      <p:sp>
        <p:nvSpPr>
          <p:cNvPr id="112643" name="Rectangle 3"/>
          <p:cNvSpPr>
            <a:spLocks noGrp="1" noChangeArrowheads="1"/>
          </p:cNvSpPr>
          <p:nvPr>
            <p:ph type="body" idx="1"/>
          </p:nvPr>
        </p:nvSpPr>
        <p:spPr>
          <a:xfrm>
            <a:off x="463550" y="1866900"/>
            <a:ext cx="8720138" cy="53276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miter lim="800000"/>
                <a:headEnd/>
                <a:tailEnd/>
              </a14:hiddenLine>
            </a:ex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lIns="101599" tIns="50799" rIns="101599" bIns="50799"/>
          <a:lstStyle/>
          <a:p>
            <a:pPr marL="0" indent="0" eaLnBrk="1" hangingPunct="1">
              <a:lnSpc>
                <a:spcPct val="150000"/>
              </a:lnSpc>
              <a:spcBef>
                <a:spcPct val="50000"/>
              </a:spcBef>
              <a:buNone/>
              <a:tabLst>
                <a:tab pos="354013" algn="l"/>
                <a:tab pos="811213" algn="l"/>
              </a:tabLst>
              <a:defRPr/>
            </a:pPr>
            <a:endParaRPr lang="en-GB" sz="2400" b="1" dirty="0" smtClean="0">
              <a:solidFill>
                <a:schemeClr val="bg1"/>
              </a:solidFill>
              <a:latin typeface="Arial" charset="0"/>
              <a:cs typeface="+mn-cs"/>
            </a:endParaRPr>
          </a:p>
          <a:p>
            <a:pPr marL="0" indent="0" eaLnBrk="1" hangingPunct="1">
              <a:lnSpc>
                <a:spcPct val="150000"/>
              </a:lnSpc>
              <a:spcBef>
                <a:spcPct val="50000"/>
              </a:spcBef>
              <a:buNone/>
              <a:tabLst>
                <a:tab pos="354013" algn="l"/>
                <a:tab pos="811213" algn="l"/>
              </a:tabLst>
              <a:defRPr/>
            </a:pPr>
            <a:endParaRPr lang="en-GB" sz="2400" b="1" dirty="0" smtClean="0">
              <a:solidFill>
                <a:schemeClr val="bg1"/>
              </a:solidFill>
              <a:latin typeface="Arial" charset="0"/>
              <a:cs typeface="+mn-cs"/>
            </a:endParaRPr>
          </a:p>
        </p:txBody>
      </p:sp>
      <p:sp>
        <p:nvSpPr>
          <p:cNvPr id="112644" name="Text Box 4"/>
          <p:cNvSpPr txBox="1">
            <a:spLocks noChangeArrowheads="1"/>
          </p:cNvSpPr>
          <p:nvPr/>
        </p:nvSpPr>
        <p:spPr bwMode="auto">
          <a:xfrm>
            <a:off x="303213" y="4152900"/>
            <a:ext cx="8880475" cy="3041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01599" tIns="50799" rIns="101599" bIns="50799"/>
          <a:lstStyle>
            <a:lvl1pPr defTabSz="1016000">
              <a:tabLst>
                <a:tab pos="393700" algn="l"/>
                <a:tab pos="901700" algn="l"/>
              </a:tabLst>
              <a:defRPr sz="2400">
                <a:solidFill>
                  <a:schemeClr val="tx1"/>
                </a:solidFill>
                <a:latin typeface="Times New Roman" charset="0"/>
                <a:ea typeface="ＭＳ Ｐゴシック" charset="0"/>
              </a:defRPr>
            </a:lvl1pPr>
            <a:lvl2pPr marL="909638" indent="-317500" defTabSz="1016000">
              <a:tabLst>
                <a:tab pos="393700" algn="l"/>
                <a:tab pos="901700" algn="l"/>
              </a:tabLst>
              <a:defRPr sz="2400">
                <a:solidFill>
                  <a:schemeClr val="tx1"/>
                </a:solidFill>
                <a:latin typeface="Times New Roman" charset="0"/>
                <a:ea typeface="ＭＳ Ｐゴシック" charset="0"/>
              </a:defRPr>
            </a:lvl2pPr>
            <a:lvl3pPr marL="1363663" indent="-254000" defTabSz="1016000">
              <a:tabLst>
                <a:tab pos="393700" algn="l"/>
                <a:tab pos="901700" algn="l"/>
              </a:tabLst>
              <a:defRPr sz="2400">
                <a:solidFill>
                  <a:schemeClr val="tx1"/>
                </a:solidFill>
                <a:latin typeface="Times New Roman" charset="0"/>
                <a:ea typeface="ＭＳ Ｐゴシック" charset="0"/>
              </a:defRPr>
            </a:lvl3pPr>
            <a:lvl4pPr marL="1816100" indent="-254000" defTabSz="1016000">
              <a:tabLst>
                <a:tab pos="393700" algn="l"/>
                <a:tab pos="901700" algn="l"/>
              </a:tabLst>
              <a:defRPr sz="2400">
                <a:solidFill>
                  <a:schemeClr val="tx1"/>
                </a:solidFill>
                <a:latin typeface="Times New Roman" charset="0"/>
                <a:ea typeface="ＭＳ Ｐゴシック" charset="0"/>
              </a:defRPr>
            </a:lvl4pPr>
            <a:lvl5pPr marL="2286000" indent="-254000" defTabSz="1016000">
              <a:tabLst>
                <a:tab pos="393700" algn="l"/>
                <a:tab pos="901700" algn="l"/>
              </a:tabLst>
              <a:defRPr sz="2400">
                <a:solidFill>
                  <a:schemeClr val="tx1"/>
                </a:solidFill>
                <a:latin typeface="Times New Roman" charset="0"/>
                <a:ea typeface="ＭＳ Ｐゴシック" charset="0"/>
              </a:defRPr>
            </a:lvl5pPr>
            <a:lvl6pPr marL="2743200" indent="-254000" defTabSz="1016000" fontAlgn="base">
              <a:spcBef>
                <a:spcPct val="0"/>
              </a:spcBef>
              <a:spcAft>
                <a:spcPct val="0"/>
              </a:spcAft>
              <a:tabLst>
                <a:tab pos="393700" algn="l"/>
                <a:tab pos="901700" algn="l"/>
              </a:tabLst>
              <a:defRPr sz="2400">
                <a:solidFill>
                  <a:schemeClr val="tx1"/>
                </a:solidFill>
                <a:latin typeface="Times New Roman" charset="0"/>
                <a:ea typeface="ＭＳ Ｐゴシック" charset="0"/>
              </a:defRPr>
            </a:lvl6pPr>
            <a:lvl7pPr marL="3200400" indent="-254000" defTabSz="1016000" fontAlgn="base">
              <a:spcBef>
                <a:spcPct val="0"/>
              </a:spcBef>
              <a:spcAft>
                <a:spcPct val="0"/>
              </a:spcAft>
              <a:tabLst>
                <a:tab pos="393700" algn="l"/>
                <a:tab pos="901700" algn="l"/>
              </a:tabLst>
              <a:defRPr sz="2400">
                <a:solidFill>
                  <a:schemeClr val="tx1"/>
                </a:solidFill>
                <a:latin typeface="Times New Roman" charset="0"/>
                <a:ea typeface="ＭＳ Ｐゴシック" charset="0"/>
              </a:defRPr>
            </a:lvl7pPr>
            <a:lvl8pPr marL="3657600" indent="-254000" defTabSz="1016000" fontAlgn="base">
              <a:spcBef>
                <a:spcPct val="0"/>
              </a:spcBef>
              <a:spcAft>
                <a:spcPct val="0"/>
              </a:spcAft>
              <a:tabLst>
                <a:tab pos="393700" algn="l"/>
                <a:tab pos="901700" algn="l"/>
              </a:tabLst>
              <a:defRPr sz="2400">
                <a:solidFill>
                  <a:schemeClr val="tx1"/>
                </a:solidFill>
                <a:latin typeface="Times New Roman" charset="0"/>
                <a:ea typeface="ＭＳ Ｐゴシック" charset="0"/>
              </a:defRPr>
            </a:lvl8pPr>
            <a:lvl9pPr marL="4114800" indent="-254000" defTabSz="1016000" fontAlgn="base">
              <a:spcBef>
                <a:spcPct val="0"/>
              </a:spcBef>
              <a:spcAft>
                <a:spcPct val="0"/>
              </a:spcAft>
              <a:tabLst>
                <a:tab pos="393700" algn="l"/>
                <a:tab pos="901700" algn="l"/>
              </a:tabLst>
              <a:defRPr sz="2400">
                <a:solidFill>
                  <a:schemeClr val="tx1"/>
                </a:solidFill>
                <a:latin typeface="Times New Roman" charset="0"/>
                <a:ea typeface="ＭＳ Ｐゴシック" charset="0"/>
              </a:defRPr>
            </a:lvl9pPr>
          </a:lstStyle>
          <a:p>
            <a:pPr marL="342900" indent="-342900" algn="just" eaLnBrk="0" hangingPunct="0">
              <a:lnSpc>
                <a:spcPct val="150000"/>
              </a:lnSpc>
              <a:spcBef>
                <a:spcPct val="20000"/>
              </a:spcBef>
              <a:buFont typeface="Arial"/>
              <a:buChar char="•"/>
              <a:defRPr/>
            </a:pPr>
            <a:endParaRPr lang="de-AT" dirty="0" smtClean="0">
              <a:solidFill>
                <a:srgbClr val="FFFFFF"/>
              </a:solidFill>
              <a:latin typeface="Arial"/>
              <a:cs typeface="Arial"/>
            </a:endParaRPr>
          </a:p>
        </p:txBody>
      </p:sp>
      <p:sp>
        <p:nvSpPr>
          <p:cNvPr id="112645" name="Line 5"/>
          <p:cNvSpPr>
            <a:spLocks noChangeShapeType="1"/>
          </p:cNvSpPr>
          <p:nvPr/>
        </p:nvSpPr>
        <p:spPr bwMode="auto">
          <a:xfrm>
            <a:off x="0" y="1289050"/>
            <a:ext cx="10160000" cy="0"/>
          </a:xfrm>
          <a:prstGeom prst="line">
            <a:avLst/>
          </a:prstGeom>
          <a:noFill/>
          <a:ln w="762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dirty="0">
              <a:cs typeface="+mn-cs"/>
            </a:endParaRPr>
          </a:p>
        </p:txBody>
      </p:sp>
      <p:pic>
        <p:nvPicPr>
          <p:cNvPr id="27654" name="Picture 6" descr="Essl Foundation weiß"/>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28113" y="6999288"/>
            <a:ext cx="1165225" cy="698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 name="Table 1"/>
          <p:cNvGraphicFramePr>
            <a:graphicFrameLocks noGrp="1"/>
          </p:cNvGraphicFramePr>
          <p:nvPr>
            <p:extLst>
              <p:ext uri="{D42A27DB-BD31-4B8C-83A1-F6EECF244321}">
                <p14:modId xmlns:p14="http://schemas.microsoft.com/office/powerpoint/2010/main" val="3300767197"/>
              </p:ext>
            </p:extLst>
          </p:nvPr>
        </p:nvGraphicFramePr>
        <p:xfrm>
          <a:off x="463552" y="1321553"/>
          <a:ext cx="9224961" cy="6418343"/>
        </p:xfrm>
        <a:graphic>
          <a:graphicData uri="http://schemas.openxmlformats.org/drawingml/2006/table">
            <a:tbl>
              <a:tblPr firstRow="1" bandRow="1">
                <a:effectLst/>
                <a:tableStyleId>{5C22544A-7EE6-4342-B048-85BDC9FD1C3A}</a:tableStyleId>
              </a:tblPr>
              <a:tblGrid>
                <a:gridCol w="6488656"/>
                <a:gridCol w="1080122"/>
                <a:gridCol w="1656183"/>
              </a:tblGrid>
              <a:tr h="546438">
                <a:tc>
                  <a:txBody>
                    <a:bodyPr/>
                    <a:lstStyle/>
                    <a:p>
                      <a:pPr marL="0" indent="0" algn="l">
                        <a:buFont typeface="Arial" panose="020B0604020202020204" pitchFamily="34" charset="0"/>
                        <a:buNone/>
                      </a:pPr>
                      <a:r>
                        <a:rPr lang="en-US" sz="2400" b="1" baseline="0" dirty="0" smtClean="0">
                          <a:solidFill>
                            <a:schemeClr val="bg1"/>
                          </a:solidFill>
                          <a:latin typeface="Arial" panose="020B0604020202020204" pitchFamily="34" charset="0"/>
                          <a:cs typeface="Arial" panose="020B0604020202020204" pitchFamily="34" charset="0"/>
                        </a:rPr>
                        <a:t>Name</a:t>
                      </a:r>
                      <a:endParaRPr lang="en-US" sz="2400" b="1" baseline="0" dirty="0">
                        <a:solidFill>
                          <a:schemeClr val="bg1"/>
                        </a:solidFill>
                        <a:latin typeface="Arial" panose="020B0604020202020204" pitchFamily="34" charset="0"/>
                        <a:cs typeface="Arial" panose="020B060402020202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indent="0" algn="l">
                        <a:buFont typeface="Arial" panose="020B0604020202020204" pitchFamily="34" charset="0"/>
                        <a:buNone/>
                      </a:pPr>
                      <a:r>
                        <a:rPr lang="en-US" sz="2400" b="1" baseline="0" dirty="0" smtClean="0">
                          <a:solidFill>
                            <a:schemeClr val="bg1"/>
                          </a:solidFill>
                          <a:latin typeface="Arial" panose="020B0604020202020204" pitchFamily="34" charset="0"/>
                          <a:cs typeface="Arial" panose="020B0604020202020204" pitchFamily="34" charset="0"/>
                        </a:rPr>
                        <a:t>Year</a:t>
                      </a:r>
                      <a:endParaRPr lang="en-US" sz="2400" b="1" baseline="0" dirty="0">
                        <a:solidFill>
                          <a:schemeClr val="bg1"/>
                        </a:solidFill>
                        <a:latin typeface="Arial" panose="020B0604020202020204" pitchFamily="34" charset="0"/>
                        <a:cs typeface="Arial" panose="020B060402020202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indent="0" algn="l">
                        <a:buFont typeface="Arial" panose="020B0604020202020204" pitchFamily="34" charset="0"/>
                        <a:buNone/>
                      </a:pPr>
                      <a:r>
                        <a:rPr lang="en-US" sz="2400" b="1" baseline="0" dirty="0" smtClean="0">
                          <a:solidFill>
                            <a:schemeClr val="bg1"/>
                          </a:solidFill>
                          <a:latin typeface="Arial" panose="020B0604020202020204" pitchFamily="34" charset="0"/>
                          <a:cs typeface="Arial" panose="020B0604020202020204" pitchFamily="34" charset="0"/>
                        </a:rPr>
                        <a:t>Country</a:t>
                      </a:r>
                      <a:endParaRPr lang="en-US" sz="2400" b="1" baseline="0" dirty="0">
                        <a:solidFill>
                          <a:schemeClr val="bg1"/>
                        </a:solidFill>
                        <a:latin typeface="Arial" panose="020B0604020202020204" pitchFamily="34" charset="0"/>
                        <a:cs typeface="Arial" panose="020B060402020202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r h="433688">
                <a:tc>
                  <a:txBody>
                    <a:bodyPr/>
                    <a:lstStyle/>
                    <a:p>
                      <a:pPr marL="0" indent="0" algn="l">
                        <a:buFont typeface="Arial" panose="020B0604020202020204" pitchFamily="34" charset="0"/>
                        <a:buNone/>
                      </a:pPr>
                      <a:r>
                        <a:rPr lang="en-US" sz="1800" b="0" baseline="0" dirty="0" err="1" smtClean="0">
                          <a:solidFill>
                            <a:schemeClr val="bg1"/>
                          </a:solidFill>
                          <a:latin typeface="Arial" panose="020B0604020202020204" pitchFamily="34" charset="0"/>
                          <a:cs typeface="Arial" panose="020B0604020202020204" pitchFamily="34" charset="0"/>
                        </a:rPr>
                        <a:t>JobAccess</a:t>
                      </a:r>
                      <a:r>
                        <a:rPr lang="en-US" sz="1800" b="0" baseline="0" dirty="0" smtClean="0">
                          <a:solidFill>
                            <a:schemeClr val="bg1"/>
                          </a:solidFill>
                          <a:latin typeface="Arial" panose="020B0604020202020204" pitchFamily="34" charset="0"/>
                          <a:cs typeface="Arial" panose="020B0604020202020204" pitchFamily="34" charset="0"/>
                        </a:rPr>
                        <a:t> Service</a:t>
                      </a:r>
                      <a:endParaRPr lang="en-US" sz="1800" b="0" baseline="0" dirty="0">
                        <a:solidFill>
                          <a:schemeClr val="bg1"/>
                        </a:solidFill>
                        <a:latin typeface="Arial" panose="020B0604020202020204" pitchFamily="34" charset="0"/>
                        <a:cs typeface="Arial" panose="020B060402020202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indent="0" algn="l">
                        <a:buFont typeface="Arial" panose="020B0604020202020204" pitchFamily="34" charset="0"/>
                        <a:buNone/>
                      </a:pPr>
                      <a:r>
                        <a:rPr lang="en-US" sz="1800" b="0" baseline="0" dirty="0" smtClean="0">
                          <a:solidFill>
                            <a:schemeClr val="bg1"/>
                          </a:solidFill>
                          <a:latin typeface="Arial" panose="020B0604020202020204" pitchFamily="34" charset="0"/>
                          <a:cs typeface="Arial" panose="020B0604020202020204" pitchFamily="34" charset="0"/>
                        </a:rPr>
                        <a:t>2006</a:t>
                      </a:r>
                      <a:endParaRPr lang="en-US" sz="1800" b="0" baseline="0" dirty="0">
                        <a:solidFill>
                          <a:schemeClr val="bg1"/>
                        </a:solidFill>
                        <a:latin typeface="Arial" panose="020B0604020202020204" pitchFamily="34" charset="0"/>
                        <a:cs typeface="Arial" panose="020B060402020202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indent="0" algn="l">
                        <a:buFont typeface="Arial" panose="020B0604020202020204" pitchFamily="34" charset="0"/>
                        <a:buNone/>
                      </a:pPr>
                      <a:r>
                        <a:rPr lang="en-US" sz="1800" b="0" baseline="0" dirty="0" smtClean="0">
                          <a:solidFill>
                            <a:schemeClr val="bg1"/>
                          </a:solidFill>
                          <a:latin typeface="Arial" panose="020B0604020202020204" pitchFamily="34" charset="0"/>
                          <a:cs typeface="Arial" panose="020B0604020202020204" pitchFamily="34" charset="0"/>
                        </a:rPr>
                        <a:t>Australia</a:t>
                      </a:r>
                      <a:endParaRPr lang="en-US" sz="1800" b="0" baseline="0" dirty="0">
                        <a:solidFill>
                          <a:schemeClr val="bg1"/>
                        </a:solidFill>
                        <a:latin typeface="Arial" panose="020B0604020202020204" pitchFamily="34" charset="0"/>
                        <a:cs typeface="Arial" panose="020B060402020202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r h="637342">
                <a:tc>
                  <a:txBody>
                    <a:bodyPr/>
                    <a:lstStyle/>
                    <a:p>
                      <a:pPr marL="0" indent="0" algn="l">
                        <a:buFont typeface="Arial" panose="020B0604020202020204" pitchFamily="34" charset="0"/>
                        <a:buNone/>
                      </a:pPr>
                      <a:r>
                        <a:rPr lang="en-US" sz="1800" b="0" i="1" baseline="0" dirty="0" smtClean="0">
                          <a:solidFill>
                            <a:schemeClr val="bg1"/>
                          </a:solidFill>
                          <a:latin typeface="Arial" panose="020B0604020202020204" pitchFamily="34" charset="0"/>
                          <a:cs typeface="Arial" panose="020B0604020202020204" pitchFamily="34" charset="0"/>
                        </a:rPr>
                        <a:t>National Skills Development Policy; Draft National Strategy for Disability Inclusion in Skills Development</a:t>
                      </a:r>
                      <a:endParaRPr lang="en-US" sz="1800" b="0" i="1" baseline="0" dirty="0">
                        <a:solidFill>
                          <a:schemeClr val="bg1"/>
                        </a:solidFill>
                        <a:latin typeface="Arial" panose="020B0604020202020204" pitchFamily="34" charset="0"/>
                        <a:cs typeface="Arial" panose="020B060402020202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indent="0" algn="l">
                        <a:buFont typeface="Arial" panose="020B0604020202020204" pitchFamily="34" charset="0"/>
                        <a:buNone/>
                      </a:pPr>
                      <a:r>
                        <a:rPr lang="en-US" sz="1800" b="0" i="1" baseline="0" dirty="0" smtClean="0">
                          <a:solidFill>
                            <a:schemeClr val="bg1"/>
                          </a:solidFill>
                          <a:latin typeface="Arial" panose="020B0604020202020204" pitchFamily="34" charset="0"/>
                          <a:cs typeface="Arial" panose="020B0604020202020204" pitchFamily="34" charset="0"/>
                        </a:rPr>
                        <a:t>2011 &amp; 2014</a:t>
                      </a:r>
                      <a:endParaRPr lang="en-US" sz="1800" b="0" i="1" baseline="0" dirty="0">
                        <a:solidFill>
                          <a:schemeClr val="bg1"/>
                        </a:solidFill>
                        <a:latin typeface="Arial" panose="020B0604020202020204" pitchFamily="34" charset="0"/>
                        <a:cs typeface="Arial" panose="020B060402020202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indent="0" algn="l">
                        <a:buFont typeface="Arial" panose="020B0604020202020204" pitchFamily="34" charset="0"/>
                        <a:buNone/>
                      </a:pPr>
                      <a:r>
                        <a:rPr lang="en-US" sz="1800" b="0" i="1" baseline="0" dirty="0" smtClean="0">
                          <a:solidFill>
                            <a:schemeClr val="bg1"/>
                          </a:solidFill>
                          <a:latin typeface="Arial" panose="020B0604020202020204" pitchFamily="34" charset="0"/>
                          <a:cs typeface="Arial" panose="020B0604020202020204" pitchFamily="34" charset="0"/>
                        </a:rPr>
                        <a:t>Bangladesh</a:t>
                      </a:r>
                      <a:endParaRPr lang="en-US" sz="1800" b="0" i="1" baseline="0" dirty="0">
                        <a:solidFill>
                          <a:schemeClr val="bg1"/>
                        </a:solidFill>
                        <a:latin typeface="Arial" panose="020B0604020202020204" pitchFamily="34" charset="0"/>
                        <a:cs typeface="Arial" panose="020B060402020202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r h="433688">
                <a:tc>
                  <a:txBody>
                    <a:bodyPr/>
                    <a:lstStyle/>
                    <a:p>
                      <a:pPr marL="0" indent="0" algn="l">
                        <a:buFont typeface="Arial" panose="020B0604020202020204" pitchFamily="34" charset="0"/>
                        <a:buNone/>
                      </a:pPr>
                      <a:r>
                        <a:rPr lang="en-US" sz="1800" b="0" i="1" baseline="0" dirty="0" smtClean="0">
                          <a:solidFill>
                            <a:schemeClr val="bg1"/>
                          </a:solidFill>
                          <a:latin typeface="Arial" panose="020B0604020202020204" pitchFamily="34" charset="0"/>
                          <a:cs typeface="Arial" panose="020B0604020202020204" pitchFamily="34" charset="0"/>
                        </a:rPr>
                        <a:t>Ready, Willing, and Able Initiative</a:t>
                      </a:r>
                      <a:endParaRPr lang="en-US" sz="1800" b="0" i="1" baseline="0" dirty="0">
                        <a:solidFill>
                          <a:schemeClr val="bg1"/>
                        </a:solidFill>
                        <a:latin typeface="Arial" panose="020B0604020202020204" pitchFamily="34" charset="0"/>
                        <a:cs typeface="Arial" panose="020B060402020202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indent="0" algn="l">
                        <a:buFont typeface="Arial" panose="020B0604020202020204" pitchFamily="34" charset="0"/>
                        <a:buNone/>
                      </a:pPr>
                      <a:r>
                        <a:rPr lang="en-US" sz="1800" b="0" i="1" baseline="0" dirty="0" smtClean="0">
                          <a:solidFill>
                            <a:schemeClr val="bg1"/>
                          </a:solidFill>
                          <a:latin typeface="Arial" panose="020B0604020202020204" pitchFamily="34" charset="0"/>
                          <a:cs typeface="Arial" panose="020B0604020202020204" pitchFamily="34" charset="0"/>
                        </a:rPr>
                        <a:t>2014-17</a:t>
                      </a:r>
                      <a:endParaRPr lang="en-US" sz="1800" b="0" i="1" baseline="0" dirty="0">
                        <a:solidFill>
                          <a:schemeClr val="bg1"/>
                        </a:solidFill>
                        <a:latin typeface="Arial" panose="020B0604020202020204" pitchFamily="34" charset="0"/>
                        <a:cs typeface="Arial" panose="020B060402020202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indent="0" algn="l">
                        <a:buFont typeface="Arial" panose="020B0604020202020204" pitchFamily="34" charset="0"/>
                        <a:buNone/>
                      </a:pPr>
                      <a:r>
                        <a:rPr lang="en-US" sz="1800" b="0" i="1" baseline="0" dirty="0" smtClean="0">
                          <a:solidFill>
                            <a:schemeClr val="bg1"/>
                          </a:solidFill>
                          <a:latin typeface="Arial" panose="020B0604020202020204" pitchFamily="34" charset="0"/>
                          <a:cs typeface="Arial" panose="020B0604020202020204" pitchFamily="34" charset="0"/>
                        </a:rPr>
                        <a:t>Canada</a:t>
                      </a:r>
                      <a:endParaRPr lang="en-US" sz="1800" b="0" i="1" baseline="0" dirty="0">
                        <a:solidFill>
                          <a:schemeClr val="bg1"/>
                        </a:solidFill>
                        <a:latin typeface="Arial" panose="020B0604020202020204" pitchFamily="34" charset="0"/>
                        <a:cs typeface="Arial" panose="020B060402020202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r h="433688">
                <a:tc>
                  <a:txBody>
                    <a:bodyPr/>
                    <a:lstStyle/>
                    <a:p>
                      <a:pPr marL="0" indent="0" algn="l">
                        <a:buFont typeface="Arial" panose="020B0604020202020204" pitchFamily="34" charset="0"/>
                        <a:buNone/>
                      </a:pPr>
                      <a:r>
                        <a:rPr lang="en-US" sz="1800" b="0" baseline="0" dirty="0" smtClean="0">
                          <a:solidFill>
                            <a:schemeClr val="bg1"/>
                          </a:solidFill>
                          <a:latin typeface="Arial" panose="020B0604020202020204" pitchFamily="34" charset="0"/>
                          <a:cs typeface="Arial" panose="020B0604020202020204" pitchFamily="34" charset="0"/>
                        </a:rPr>
                        <a:t>More Capable Programme</a:t>
                      </a:r>
                      <a:endParaRPr lang="en-US" sz="1800" b="0" baseline="0" dirty="0">
                        <a:solidFill>
                          <a:schemeClr val="bg1"/>
                        </a:solidFill>
                        <a:latin typeface="Arial" panose="020B0604020202020204" pitchFamily="34" charset="0"/>
                        <a:cs typeface="Arial" panose="020B060402020202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indent="0" algn="l">
                        <a:buFont typeface="Arial" panose="020B0604020202020204" pitchFamily="34" charset="0"/>
                        <a:buNone/>
                      </a:pPr>
                      <a:r>
                        <a:rPr lang="en-US" sz="1800" b="0" baseline="0" dirty="0" smtClean="0">
                          <a:solidFill>
                            <a:schemeClr val="bg1"/>
                          </a:solidFill>
                          <a:latin typeface="Arial" panose="020B0604020202020204" pitchFamily="34" charset="0"/>
                          <a:cs typeface="Arial" panose="020B0604020202020204" pitchFamily="34" charset="0"/>
                        </a:rPr>
                        <a:t>2014</a:t>
                      </a:r>
                      <a:endParaRPr lang="en-US" sz="1800" b="0" baseline="0" dirty="0">
                        <a:solidFill>
                          <a:schemeClr val="bg1"/>
                        </a:solidFill>
                        <a:latin typeface="Arial" panose="020B0604020202020204" pitchFamily="34" charset="0"/>
                        <a:cs typeface="Arial" panose="020B060402020202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indent="0" algn="l">
                        <a:buFont typeface="Arial" panose="020B0604020202020204" pitchFamily="34" charset="0"/>
                        <a:buNone/>
                      </a:pPr>
                      <a:r>
                        <a:rPr lang="en-US" sz="1800" b="0" baseline="0" dirty="0" smtClean="0">
                          <a:solidFill>
                            <a:schemeClr val="bg1"/>
                          </a:solidFill>
                          <a:latin typeface="Arial" panose="020B0604020202020204" pitchFamily="34" charset="0"/>
                          <a:cs typeface="Arial" panose="020B0604020202020204" pitchFamily="34" charset="0"/>
                        </a:rPr>
                        <a:t>Chile</a:t>
                      </a:r>
                      <a:endParaRPr lang="en-US" sz="1800" b="0" baseline="0" dirty="0">
                        <a:solidFill>
                          <a:schemeClr val="bg1"/>
                        </a:solidFill>
                        <a:latin typeface="Arial" panose="020B0604020202020204" pitchFamily="34" charset="0"/>
                        <a:cs typeface="Arial" panose="020B060402020202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r h="433688">
                <a:tc>
                  <a:txBody>
                    <a:bodyPr/>
                    <a:lstStyle/>
                    <a:p>
                      <a:pPr marL="0" indent="0" algn="l">
                        <a:buFont typeface="Arial" panose="020B0604020202020204" pitchFamily="34" charset="0"/>
                        <a:buNone/>
                      </a:pPr>
                      <a:r>
                        <a:rPr lang="en-US" sz="1800" b="0" baseline="0" dirty="0" smtClean="0">
                          <a:solidFill>
                            <a:schemeClr val="bg1"/>
                          </a:solidFill>
                          <a:latin typeface="Arial" panose="020B0604020202020204" pitchFamily="34" charset="0"/>
                          <a:cs typeface="Arial" panose="020B0604020202020204" pitchFamily="34" charset="0"/>
                        </a:rPr>
                        <a:t>Productive Inclusion for Persons with Disabilities Programme</a:t>
                      </a:r>
                      <a:endParaRPr lang="en-US" sz="1800" b="0" baseline="0" dirty="0">
                        <a:solidFill>
                          <a:schemeClr val="bg1"/>
                        </a:solidFill>
                        <a:latin typeface="Arial" panose="020B0604020202020204" pitchFamily="34" charset="0"/>
                        <a:cs typeface="Arial" panose="020B060402020202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indent="0" algn="l">
                        <a:buFont typeface="Arial" panose="020B0604020202020204" pitchFamily="34" charset="0"/>
                        <a:buNone/>
                      </a:pPr>
                      <a:r>
                        <a:rPr lang="en-US" sz="1800" b="0" baseline="0" dirty="0" smtClean="0">
                          <a:solidFill>
                            <a:schemeClr val="bg1"/>
                          </a:solidFill>
                          <a:latin typeface="Arial" panose="020B0604020202020204" pitchFamily="34" charset="0"/>
                          <a:cs typeface="Arial" panose="020B0604020202020204" pitchFamily="34" charset="0"/>
                        </a:rPr>
                        <a:t>2013</a:t>
                      </a:r>
                      <a:endParaRPr lang="en-US" sz="1800" b="0" baseline="0" dirty="0">
                        <a:solidFill>
                          <a:schemeClr val="bg1"/>
                        </a:solidFill>
                        <a:latin typeface="Arial" panose="020B0604020202020204" pitchFamily="34" charset="0"/>
                        <a:cs typeface="Arial" panose="020B060402020202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indent="0" algn="l">
                        <a:buFont typeface="Arial" panose="020B0604020202020204" pitchFamily="34" charset="0"/>
                        <a:buNone/>
                      </a:pPr>
                      <a:r>
                        <a:rPr lang="en-US" sz="1800" b="0" baseline="0" dirty="0" smtClean="0">
                          <a:solidFill>
                            <a:schemeClr val="bg1"/>
                          </a:solidFill>
                          <a:latin typeface="Arial" panose="020B0604020202020204" pitchFamily="34" charset="0"/>
                          <a:cs typeface="Arial" panose="020B0604020202020204" pitchFamily="34" charset="0"/>
                        </a:rPr>
                        <a:t>Ecuador</a:t>
                      </a:r>
                      <a:endParaRPr lang="en-US" sz="1800" b="0" baseline="0" dirty="0">
                        <a:solidFill>
                          <a:schemeClr val="bg1"/>
                        </a:solidFill>
                        <a:latin typeface="Arial" panose="020B0604020202020204" pitchFamily="34" charset="0"/>
                        <a:cs typeface="Arial" panose="020B060402020202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r h="433688">
                <a:tc>
                  <a:txBody>
                    <a:bodyPr/>
                    <a:lstStyle/>
                    <a:p>
                      <a:pPr marL="0" indent="0" algn="l">
                        <a:buFont typeface="Arial" panose="020B0604020202020204" pitchFamily="34" charset="0"/>
                        <a:buNone/>
                      </a:pPr>
                      <a:r>
                        <a:rPr lang="en-US" sz="1800" b="0" i="1" baseline="0" dirty="0" err="1" smtClean="0">
                          <a:solidFill>
                            <a:schemeClr val="bg1"/>
                          </a:solidFill>
                          <a:latin typeface="Arial" panose="020B0604020202020204" pitchFamily="34" charset="0"/>
                          <a:cs typeface="Arial" panose="020B0604020202020204" pitchFamily="34" charset="0"/>
                        </a:rPr>
                        <a:t>Labour</a:t>
                      </a:r>
                      <a:r>
                        <a:rPr lang="en-US" sz="1800" b="0" i="1" baseline="0" dirty="0" smtClean="0">
                          <a:solidFill>
                            <a:schemeClr val="bg1"/>
                          </a:solidFill>
                          <a:latin typeface="Arial" panose="020B0604020202020204" pitchFamily="34" charset="0"/>
                          <a:cs typeface="Arial" panose="020B0604020202020204" pitchFamily="34" charset="0"/>
                        </a:rPr>
                        <a:t> Integration Service for Persons with Disabilities</a:t>
                      </a:r>
                      <a:endParaRPr lang="en-US" sz="1800" b="0" i="1" baseline="0" dirty="0">
                        <a:solidFill>
                          <a:schemeClr val="bg1"/>
                        </a:solidFill>
                        <a:latin typeface="Arial" panose="020B0604020202020204" pitchFamily="34" charset="0"/>
                        <a:cs typeface="Arial" panose="020B060402020202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indent="0" algn="l">
                        <a:buFont typeface="Arial" panose="020B0604020202020204" pitchFamily="34" charset="0"/>
                        <a:buNone/>
                      </a:pPr>
                      <a:r>
                        <a:rPr lang="en-US" sz="1800" b="0" i="1" baseline="0" dirty="0" smtClean="0">
                          <a:solidFill>
                            <a:schemeClr val="bg1"/>
                          </a:solidFill>
                          <a:latin typeface="Arial" panose="020B0604020202020204" pitchFamily="34" charset="0"/>
                          <a:cs typeface="Arial" panose="020B0604020202020204" pitchFamily="34" charset="0"/>
                        </a:rPr>
                        <a:t>2006</a:t>
                      </a:r>
                      <a:endParaRPr lang="en-US" sz="1800" b="0" i="1" baseline="0" dirty="0">
                        <a:solidFill>
                          <a:schemeClr val="bg1"/>
                        </a:solidFill>
                        <a:latin typeface="Arial" panose="020B0604020202020204" pitchFamily="34" charset="0"/>
                        <a:cs typeface="Arial" panose="020B060402020202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indent="0" algn="l">
                        <a:buFont typeface="Arial" panose="020B0604020202020204" pitchFamily="34" charset="0"/>
                        <a:buNone/>
                      </a:pPr>
                      <a:r>
                        <a:rPr lang="en-US" sz="1800" b="0" i="1" baseline="0" dirty="0" smtClean="0">
                          <a:solidFill>
                            <a:schemeClr val="bg1"/>
                          </a:solidFill>
                          <a:latin typeface="Arial" panose="020B0604020202020204" pitchFamily="34" charset="0"/>
                          <a:cs typeface="Arial" panose="020B0604020202020204" pitchFamily="34" charset="0"/>
                        </a:rPr>
                        <a:t>Ecuador</a:t>
                      </a:r>
                      <a:endParaRPr lang="en-US" sz="1800" b="0" i="1" baseline="0" dirty="0">
                        <a:solidFill>
                          <a:schemeClr val="bg1"/>
                        </a:solidFill>
                        <a:latin typeface="Arial" panose="020B0604020202020204" pitchFamily="34" charset="0"/>
                        <a:cs typeface="Arial" panose="020B060402020202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r h="637342">
                <a:tc>
                  <a:txBody>
                    <a:bodyPr/>
                    <a:lstStyle/>
                    <a:p>
                      <a:pPr marL="0" indent="0" algn="l">
                        <a:buFont typeface="Arial" panose="020B0604020202020204" pitchFamily="34" charset="0"/>
                        <a:buNone/>
                      </a:pPr>
                      <a:r>
                        <a:rPr lang="en-US" sz="1800" b="0" i="1" baseline="0" dirty="0" smtClean="0">
                          <a:solidFill>
                            <a:schemeClr val="bg1"/>
                          </a:solidFill>
                          <a:latin typeface="Arial" panose="020B0604020202020204" pitchFamily="34" charset="0"/>
                          <a:cs typeface="Arial" panose="020B0604020202020204" pitchFamily="34" charset="0"/>
                        </a:rPr>
                        <a:t>Employment Opportunities for Persons with Disabilities Programme</a:t>
                      </a:r>
                      <a:endParaRPr lang="en-US" sz="1800" b="0" i="1" baseline="0" dirty="0">
                        <a:solidFill>
                          <a:schemeClr val="bg1"/>
                        </a:solidFill>
                        <a:latin typeface="Arial" panose="020B0604020202020204" pitchFamily="34" charset="0"/>
                        <a:cs typeface="Arial" panose="020B060402020202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indent="0" algn="l">
                        <a:buFont typeface="Arial" panose="020B0604020202020204" pitchFamily="34" charset="0"/>
                        <a:buNone/>
                      </a:pPr>
                      <a:r>
                        <a:rPr lang="en-US" sz="1800" b="0" i="1" baseline="0" dirty="0" smtClean="0">
                          <a:solidFill>
                            <a:schemeClr val="bg1"/>
                          </a:solidFill>
                          <a:latin typeface="Arial" panose="020B0604020202020204" pitchFamily="34" charset="0"/>
                          <a:cs typeface="Arial" panose="020B0604020202020204" pitchFamily="34" charset="0"/>
                        </a:rPr>
                        <a:t>2013</a:t>
                      </a:r>
                      <a:endParaRPr lang="en-US" sz="1800" b="0" i="1" baseline="0" dirty="0">
                        <a:solidFill>
                          <a:schemeClr val="bg1"/>
                        </a:solidFill>
                        <a:latin typeface="Arial" panose="020B0604020202020204" pitchFamily="34" charset="0"/>
                        <a:cs typeface="Arial" panose="020B060402020202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indent="0" algn="l">
                        <a:buFont typeface="Arial" panose="020B0604020202020204" pitchFamily="34" charset="0"/>
                        <a:buNone/>
                      </a:pPr>
                      <a:r>
                        <a:rPr lang="en-US" sz="1800" b="0" i="1" baseline="0" dirty="0" smtClean="0">
                          <a:solidFill>
                            <a:schemeClr val="bg1"/>
                          </a:solidFill>
                          <a:latin typeface="Arial" panose="020B0604020202020204" pitchFamily="34" charset="0"/>
                          <a:cs typeface="Arial" panose="020B0604020202020204" pitchFamily="34" charset="0"/>
                        </a:rPr>
                        <a:t>Egypt</a:t>
                      </a:r>
                      <a:endParaRPr lang="en-US" sz="1800" b="0" i="1" baseline="0" dirty="0">
                        <a:solidFill>
                          <a:schemeClr val="bg1"/>
                        </a:solidFill>
                        <a:latin typeface="Arial" panose="020B0604020202020204" pitchFamily="34" charset="0"/>
                        <a:cs typeface="Arial" panose="020B060402020202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r h="637342">
                <a:tc>
                  <a:txBody>
                    <a:bodyPr/>
                    <a:lstStyle/>
                    <a:p>
                      <a:pPr marL="0" indent="0" algn="l">
                        <a:buFont typeface="Arial" panose="020B0604020202020204" pitchFamily="34" charset="0"/>
                        <a:buNone/>
                      </a:pPr>
                      <a:r>
                        <a:rPr lang="en-US" sz="1800" b="0" baseline="0" dirty="0" smtClean="0">
                          <a:solidFill>
                            <a:schemeClr val="bg1"/>
                          </a:solidFill>
                          <a:latin typeface="Arial" panose="020B0604020202020204" pitchFamily="34" charset="0"/>
                          <a:cs typeface="Arial" panose="020B0604020202020204" pitchFamily="34" charset="0"/>
                        </a:rPr>
                        <a:t>Job Placement &amp; Employment Support Services (part of Return to Work Programme)</a:t>
                      </a:r>
                      <a:endParaRPr lang="en-US" sz="1800" b="0" baseline="0" dirty="0">
                        <a:solidFill>
                          <a:schemeClr val="bg1"/>
                        </a:solidFill>
                        <a:latin typeface="Arial" panose="020B0604020202020204" pitchFamily="34" charset="0"/>
                        <a:cs typeface="Arial" panose="020B060402020202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indent="0" algn="l">
                        <a:buFont typeface="Arial" panose="020B0604020202020204" pitchFamily="34" charset="0"/>
                        <a:buNone/>
                      </a:pPr>
                      <a:r>
                        <a:rPr lang="en-US" sz="1800" b="0" baseline="0" dirty="0" smtClean="0">
                          <a:solidFill>
                            <a:schemeClr val="bg1"/>
                          </a:solidFill>
                          <a:latin typeface="Arial" panose="020B0604020202020204" pitchFamily="34" charset="0"/>
                          <a:cs typeface="Arial" panose="020B0604020202020204" pitchFamily="34" charset="0"/>
                        </a:rPr>
                        <a:t>2008</a:t>
                      </a:r>
                      <a:endParaRPr lang="en-US" sz="1800" b="0" baseline="0" dirty="0">
                        <a:solidFill>
                          <a:schemeClr val="bg1"/>
                        </a:solidFill>
                        <a:latin typeface="Arial" panose="020B0604020202020204" pitchFamily="34" charset="0"/>
                        <a:cs typeface="Arial" panose="020B060402020202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indent="0" algn="l">
                        <a:buFont typeface="Arial" panose="020B0604020202020204" pitchFamily="34" charset="0"/>
                        <a:buNone/>
                      </a:pPr>
                      <a:r>
                        <a:rPr lang="en-US" sz="1800" b="0" baseline="0" dirty="0" smtClean="0">
                          <a:solidFill>
                            <a:schemeClr val="bg1"/>
                          </a:solidFill>
                          <a:latin typeface="Arial" panose="020B0604020202020204" pitchFamily="34" charset="0"/>
                          <a:cs typeface="Arial" panose="020B0604020202020204" pitchFamily="34" charset="0"/>
                        </a:rPr>
                        <a:t>Malaysia</a:t>
                      </a:r>
                      <a:endParaRPr lang="en-US" sz="1800" b="0" baseline="0" dirty="0">
                        <a:solidFill>
                          <a:schemeClr val="bg1"/>
                        </a:solidFill>
                        <a:latin typeface="Arial" panose="020B0604020202020204" pitchFamily="34" charset="0"/>
                        <a:cs typeface="Arial" panose="020B060402020202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r h="433688">
                <a:tc>
                  <a:txBody>
                    <a:bodyPr/>
                    <a:lstStyle/>
                    <a:p>
                      <a:pPr marL="0" indent="0" algn="l">
                        <a:buFont typeface="Arial" panose="020B0604020202020204" pitchFamily="34" charset="0"/>
                        <a:buNone/>
                      </a:pPr>
                      <a:r>
                        <a:rPr lang="en-US" sz="1800" b="0" baseline="0" dirty="0" smtClean="0">
                          <a:solidFill>
                            <a:schemeClr val="bg1"/>
                          </a:solidFill>
                          <a:latin typeface="Arial" panose="020B0604020202020204" pitchFamily="34" charset="0"/>
                          <a:cs typeface="Arial" panose="020B0604020202020204" pitchFamily="34" charset="0"/>
                        </a:rPr>
                        <a:t>I am Capable Model</a:t>
                      </a:r>
                      <a:endParaRPr lang="en-US" sz="1800" b="0" baseline="0" dirty="0">
                        <a:solidFill>
                          <a:schemeClr val="bg1"/>
                        </a:solidFill>
                        <a:latin typeface="Arial" panose="020B0604020202020204" pitchFamily="34" charset="0"/>
                        <a:cs typeface="Arial" panose="020B060402020202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indent="0" algn="l">
                        <a:buFont typeface="Arial" panose="020B0604020202020204" pitchFamily="34" charset="0"/>
                        <a:buNone/>
                      </a:pPr>
                      <a:r>
                        <a:rPr lang="en-US" sz="1800" b="0" baseline="0" dirty="0" smtClean="0">
                          <a:solidFill>
                            <a:schemeClr val="bg1"/>
                          </a:solidFill>
                          <a:latin typeface="Arial" panose="020B0604020202020204" pitchFamily="34" charset="0"/>
                          <a:cs typeface="Arial" panose="020B0604020202020204" pitchFamily="34" charset="0"/>
                        </a:rPr>
                        <a:t>2012</a:t>
                      </a:r>
                      <a:endParaRPr lang="en-US" sz="1800" b="0" baseline="0" dirty="0">
                        <a:solidFill>
                          <a:schemeClr val="bg1"/>
                        </a:solidFill>
                        <a:latin typeface="Arial" panose="020B0604020202020204" pitchFamily="34" charset="0"/>
                        <a:cs typeface="Arial" panose="020B060402020202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indent="0" algn="l">
                        <a:buFont typeface="Arial" panose="020B0604020202020204" pitchFamily="34" charset="0"/>
                        <a:buNone/>
                      </a:pPr>
                      <a:r>
                        <a:rPr lang="en-US" sz="1800" b="0" baseline="0" dirty="0" smtClean="0">
                          <a:solidFill>
                            <a:schemeClr val="bg1"/>
                          </a:solidFill>
                          <a:latin typeface="Arial" panose="020B0604020202020204" pitchFamily="34" charset="0"/>
                          <a:cs typeface="Arial" panose="020B0604020202020204" pitchFamily="34" charset="0"/>
                        </a:rPr>
                        <a:t>Peru</a:t>
                      </a:r>
                      <a:endParaRPr lang="en-US" sz="1800" b="0" baseline="0" dirty="0">
                        <a:solidFill>
                          <a:schemeClr val="bg1"/>
                        </a:solidFill>
                        <a:latin typeface="Arial" panose="020B0604020202020204" pitchFamily="34" charset="0"/>
                        <a:cs typeface="Arial" panose="020B060402020202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r h="637342">
                <a:tc>
                  <a:txBody>
                    <a:bodyPr/>
                    <a:lstStyle/>
                    <a:p>
                      <a:pPr marL="0" indent="0" algn="l">
                        <a:buFont typeface="Arial" panose="020B0604020202020204" pitchFamily="34" charset="0"/>
                        <a:buNone/>
                      </a:pPr>
                      <a:r>
                        <a:rPr lang="en-US" sz="1800" b="0" baseline="0" dirty="0" err="1" smtClean="0">
                          <a:solidFill>
                            <a:schemeClr val="bg1"/>
                          </a:solidFill>
                          <a:latin typeface="Arial" panose="020B0604020202020204" pitchFamily="34" charset="0"/>
                          <a:cs typeface="Arial" panose="020B0604020202020204" pitchFamily="34" charset="0"/>
                        </a:rPr>
                        <a:t>Tawafuq</a:t>
                      </a:r>
                      <a:r>
                        <a:rPr lang="en-US" sz="1800" b="0" baseline="0" dirty="0" smtClean="0">
                          <a:solidFill>
                            <a:schemeClr val="bg1"/>
                          </a:solidFill>
                          <a:latin typeface="Arial" panose="020B0604020202020204" pitchFamily="34" charset="0"/>
                          <a:cs typeface="Arial" panose="020B0604020202020204" pitchFamily="34" charset="0"/>
                        </a:rPr>
                        <a:t> Empowerment for Employment for Persons with Disabilities Programme</a:t>
                      </a:r>
                      <a:endParaRPr lang="en-US" sz="1800" b="0" baseline="0" dirty="0">
                        <a:solidFill>
                          <a:schemeClr val="bg1"/>
                        </a:solidFill>
                        <a:latin typeface="Arial" panose="020B0604020202020204" pitchFamily="34" charset="0"/>
                        <a:cs typeface="Arial" panose="020B060402020202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indent="0" algn="l">
                        <a:buFont typeface="Arial" panose="020B0604020202020204" pitchFamily="34" charset="0"/>
                        <a:buNone/>
                      </a:pPr>
                      <a:r>
                        <a:rPr lang="en-US" sz="1800" b="0" baseline="0" dirty="0" smtClean="0">
                          <a:solidFill>
                            <a:schemeClr val="bg1"/>
                          </a:solidFill>
                          <a:latin typeface="Arial" panose="020B0604020202020204" pitchFamily="34" charset="0"/>
                          <a:cs typeface="Arial" panose="020B0604020202020204" pitchFamily="34" charset="0"/>
                        </a:rPr>
                        <a:t>2014</a:t>
                      </a:r>
                      <a:endParaRPr lang="en-US" sz="1800" b="0" baseline="0" dirty="0">
                        <a:solidFill>
                          <a:schemeClr val="bg1"/>
                        </a:solidFill>
                        <a:latin typeface="Arial" panose="020B0604020202020204" pitchFamily="34" charset="0"/>
                        <a:cs typeface="Arial" panose="020B060402020202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indent="0" algn="l">
                        <a:buFont typeface="Arial" panose="020B0604020202020204" pitchFamily="34" charset="0"/>
                        <a:buNone/>
                      </a:pPr>
                      <a:r>
                        <a:rPr lang="en-US" sz="1800" b="0" baseline="0" dirty="0" smtClean="0">
                          <a:solidFill>
                            <a:schemeClr val="bg1"/>
                          </a:solidFill>
                          <a:latin typeface="Arial" panose="020B0604020202020204" pitchFamily="34" charset="0"/>
                          <a:cs typeface="Arial" panose="020B0604020202020204" pitchFamily="34" charset="0"/>
                        </a:rPr>
                        <a:t>Saudi Arabia</a:t>
                      </a:r>
                      <a:endParaRPr lang="en-US" sz="1800" b="0" baseline="0" dirty="0">
                        <a:solidFill>
                          <a:schemeClr val="bg1"/>
                        </a:solidFill>
                        <a:latin typeface="Arial" panose="020B0604020202020204" pitchFamily="34" charset="0"/>
                        <a:cs typeface="Arial" panose="020B060402020202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r h="709457">
                <a:tc>
                  <a:txBody>
                    <a:bodyPr/>
                    <a:lstStyle/>
                    <a:p>
                      <a:pPr marL="0" indent="0" algn="l">
                        <a:buFont typeface="Arial" panose="020B0604020202020204" pitchFamily="34" charset="0"/>
                        <a:buNone/>
                      </a:pPr>
                      <a:r>
                        <a:rPr lang="en-US" sz="1800" b="0" baseline="0" dirty="0" smtClean="0">
                          <a:solidFill>
                            <a:schemeClr val="bg1"/>
                          </a:solidFill>
                          <a:latin typeface="Arial" panose="020B0604020202020204" pitchFamily="34" charset="0"/>
                          <a:cs typeface="Arial" panose="020B0604020202020204" pitchFamily="34" charset="0"/>
                        </a:rPr>
                        <a:t>Vermont’s Supported Employment Programme</a:t>
                      </a:r>
                      <a:endParaRPr lang="en-US" sz="1800" b="0" baseline="0" dirty="0">
                        <a:solidFill>
                          <a:schemeClr val="bg1"/>
                        </a:solidFill>
                        <a:latin typeface="Arial" panose="020B0604020202020204" pitchFamily="34" charset="0"/>
                        <a:cs typeface="Arial" panose="020B060402020202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indent="0" algn="l">
                        <a:buFont typeface="Arial" panose="020B0604020202020204" pitchFamily="34" charset="0"/>
                        <a:buNone/>
                      </a:pPr>
                      <a:r>
                        <a:rPr lang="en-US" sz="1800" b="0" baseline="0" dirty="0" smtClean="0">
                          <a:solidFill>
                            <a:schemeClr val="bg1"/>
                          </a:solidFill>
                          <a:latin typeface="Arial" panose="020B0604020202020204" pitchFamily="34" charset="0"/>
                          <a:cs typeface="Arial" panose="020B0604020202020204" pitchFamily="34" charset="0"/>
                        </a:rPr>
                        <a:t>1983</a:t>
                      </a:r>
                      <a:endParaRPr lang="en-US" sz="1800" b="0" baseline="0" dirty="0">
                        <a:solidFill>
                          <a:schemeClr val="bg1"/>
                        </a:solidFill>
                        <a:latin typeface="Arial" panose="020B0604020202020204" pitchFamily="34" charset="0"/>
                        <a:cs typeface="Arial" panose="020B060402020202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indent="0" algn="l">
                        <a:buFont typeface="Arial" panose="020B0604020202020204" pitchFamily="34" charset="0"/>
                        <a:buNone/>
                      </a:pPr>
                      <a:r>
                        <a:rPr lang="en-US" sz="1800" b="0" baseline="0" dirty="0" smtClean="0">
                          <a:solidFill>
                            <a:schemeClr val="bg1"/>
                          </a:solidFill>
                          <a:latin typeface="Arial" panose="020B0604020202020204" pitchFamily="34" charset="0"/>
                          <a:cs typeface="Arial" panose="020B0604020202020204" pitchFamily="34" charset="0"/>
                        </a:rPr>
                        <a:t>USA</a:t>
                      </a:r>
                      <a:endParaRPr lang="en-US" sz="1800" b="0" baseline="0" dirty="0">
                        <a:solidFill>
                          <a:schemeClr val="bg1"/>
                        </a:solidFill>
                        <a:latin typeface="Arial" panose="020B0604020202020204" pitchFamily="34" charset="0"/>
                        <a:cs typeface="Arial" panose="020B060402020202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val="1525370990"/>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Times New Roman" charset="0"/>
            <a:ea typeface="ＭＳ Ｐゴシック"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1447</TotalTime>
  <Words>1736</Words>
  <Application>Microsoft Macintosh PowerPoint</Application>
  <PresentationFormat>Custom</PresentationFormat>
  <Paragraphs>267</Paragraphs>
  <Slides>12</Slides>
  <Notes>12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Default Design</vt:lpstr>
      <vt:lpstr>PowerPoint Presentation</vt:lpstr>
      <vt:lpstr>PowerPoint Presentation</vt:lpstr>
      <vt:lpstr>History and Scope of the Zero Project</vt:lpstr>
      <vt:lpstr>Zero Project Research Cycle</vt:lpstr>
      <vt:lpstr>Zero Project – Social Indicators</vt:lpstr>
      <vt:lpstr>Zero Project: Innovative Policies - I</vt:lpstr>
      <vt:lpstr>Zero Project: Innovative Policies - II</vt:lpstr>
      <vt:lpstr>Zero Project – Innovative Policies - III</vt:lpstr>
      <vt:lpstr>Zero Project: Innovative Policies Employment - I</vt:lpstr>
      <vt:lpstr>Zero Project: Innovative Policies Employment - II</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Google</dc:creator>
  <cp:lastModifiedBy>Thomas Butcher</cp:lastModifiedBy>
  <cp:revision>245</cp:revision>
  <dcterms:created xsi:type="dcterms:W3CDTF">2004-05-06T09:28:21Z</dcterms:created>
  <dcterms:modified xsi:type="dcterms:W3CDTF">2017-12-12T00:10:05Z</dcterms:modified>
</cp:coreProperties>
</file>